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49"/>
  </p:normalViewPr>
  <p:slideViewPr>
    <p:cSldViewPr snapToGrid="0" snapToObjects="1">
      <p:cViewPr>
        <p:scale>
          <a:sx n="119" d="100"/>
          <a:sy n="119" d="100"/>
        </p:scale>
        <p:origin x="1120" y="7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tiff>
</file>

<file path=ppt/media/image5.tiff>
</file>

<file path=ppt/media/image6.tiff>
</file>

<file path=ppt/media/image7.tiff>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E25B9-B2B1-7B41-B83C-06FDF20CE8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E43EED5-F683-584A-8283-4728F8B9F9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BBD9CF-18F2-A748-BAAF-E656DC704FAE}"/>
              </a:ext>
            </a:extLst>
          </p:cNvPr>
          <p:cNvSpPr>
            <a:spLocks noGrp="1"/>
          </p:cNvSpPr>
          <p:nvPr>
            <p:ph type="dt" sz="half" idx="10"/>
          </p:nvPr>
        </p:nvSpPr>
        <p:spPr/>
        <p:txBody>
          <a:bodyPr/>
          <a:lstStyle/>
          <a:p>
            <a:fld id="{7A96DC92-BF86-1A48-BEE1-A40B9E52ACD8}" type="datetimeFigureOut">
              <a:rPr lang="en-US" smtClean="0"/>
              <a:t>12/7/18</a:t>
            </a:fld>
            <a:endParaRPr lang="en-US"/>
          </a:p>
        </p:txBody>
      </p:sp>
      <p:sp>
        <p:nvSpPr>
          <p:cNvPr id="5" name="Footer Placeholder 4">
            <a:extLst>
              <a:ext uri="{FF2B5EF4-FFF2-40B4-BE49-F238E27FC236}">
                <a16:creationId xmlns:a16="http://schemas.microsoft.com/office/drawing/2014/main" id="{5706981D-82F4-A147-B252-8B712B0094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DA68FF-23F5-3246-B5EF-92C09364759F}"/>
              </a:ext>
            </a:extLst>
          </p:cNvPr>
          <p:cNvSpPr>
            <a:spLocks noGrp="1"/>
          </p:cNvSpPr>
          <p:nvPr>
            <p:ph type="sldNum" sz="quarter" idx="12"/>
          </p:nvPr>
        </p:nvSpPr>
        <p:spPr/>
        <p:txBody>
          <a:bodyPr/>
          <a:lstStyle/>
          <a:p>
            <a:fld id="{531A22DB-19C2-3C43-9ADE-869F47219C94}" type="slidenum">
              <a:rPr lang="en-US" smtClean="0"/>
              <a:t>‹#›</a:t>
            </a:fld>
            <a:endParaRPr lang="en-US"/>
          </a:p>
        </p:txBody>
      </p:sp>
    </p:spTree>
    <p:extLst>
      <p:ext uri="{BB962C8B-B14F-4D97-AF65-F5344CB8AC3E}">
        <p14:creationId xmlns:p14="http://schemas.microsoft.com/office/powerpoint/2010/main" val="3963722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EBDA0-BDE6-D543-8735-42B5D7E118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FA4F56-2375-8C43-B2F8-BB6351A9870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A14E57-90E8-924A-A585-99295D20A34E}"/>
              </a:ext>
            </a:extLst>
          </p:cNvPr>
          <p:cNvSpPr>
            <a:spLocks noGrp="1"/>
          </p:cNvSpPr>
          <p:nvPr>
            <p:ph type="dt" sz="half" idx="10"/>
          </p:nvPr>
        </p:nvSpPr>
        <p:spPr/>
        <p:txBody>
          <a:bodyPr/>
          <a:lstStyle/>
          <a:p>
            <a:fld id="{7A96DC92-BF86-1A48-BEE1-A40B9E52ACD8}" type="datetimeFigureOut">
              <a:rPr lang="en-US" smtClean="0"/>
              <a:t>12/7/18</a:t>
            </a:fld>
            <a:endParaRPr lang="en-US"/>
          </a:p>
        </p:txBody>
      </p:sp>
      <p:sp>
        <p:nvSpPr>
          <p:cNvPr id="5" name="Footer Placeholder 4">
            <a:extLst>
              <a:ext uri="{FF2B5EF4-FFF2-40B4-BE49-F238E27FC236}">
                <a16:creationId xmlns:a16="http://schemas.microsoft.com/office/drawing/2014/main" id="{86A9CA7A-22DF-2848-831D-7D95B87E9E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4E37C9-D302-004F-B2EA-7919A932F636}"/>
              </a:ext>
            </a:extLst>
          </p:cNvPr>
          <p:cNvSpPr>
            <a:spLocks noGrp="1"/>
          </p:cNvSpPr>
          <p:nvPr>
            <p:ph type="sldNum" sz="quarter" idx="12"/>
          </p:nvPr>
        </p:nvSpPr>
        <p:spPr/>
        <p:txBody>
          <a:bodyPr/>
          <a:lstStyle/>
          <a:p>
            <a:fld id="{531A22DB-19C2-3C43-9ADE-869F47219C94}" type="slidenum">
              <a:rPr lang="en-US" smtClean="0"/>
              <a:t>‹#›</a:t>
            </a:fld>
            <a:endParaRPr lang="en-US"/>
          </a:p>
        </p:txBody>
      </p:sp>
    </p:spTree>
    <p:extLst>
      <p:ext uri="{BB962C8B-B14F-4D97-AF65-F5344CB8AC3E}">
        <p14:creationId xmlns:p14="http://schemas.microsoft.com/office/powerpoint/2010/main" val="6575633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9688EE0-C2D5-A042-A037-CAA60BBC626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C8C4C1-7BA7-3049-9632-63532506C50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A35B8E-0D6B-3043-AAC2-4B71E42ADAC3}"/>
              </a:ext>
            </a:extLst>
          </p:cNvPr>
          <p:cNvSpPr>
            <a:spLocks noGrp="1"/>
          </p:cNvSpPr>
          <p:nvPr>
            <p:ph type="dt" sz="half" idx="10"/>
          </p:nvPr>
        </p:nvSpPr>
        <p:spPr/>
        <p:txBody>
          <a:bodyPr/>
          <a:lstStyle/>
          <a:p>
            <a:fld id="{7A96DC92-BF86-1A48-BEE1-A40B9E52ACD8}" type="datetimeFigureOut">
              <a:rPr lang="en-US" smtClean="0"/>
              <a:t>12/7/18</a:t>
            </a:fld>
            <a:endParaRPr lang="en-US"/>
          </a:p>
        </p:txBody>
      </p:sp>
      <p:sp>
        <p:nvSpPr>
          <p:cNvPr id="5" name="Footer Placeholder 4">
            <a:extLst>
              <a:ext uri="{FF2B5EF4-FFF2-40B4-BE49-F238E27FC236}">
                <a16:creationId xmlns:a16="http://schemas.microsoft.com/office/drawing/2014/main" id="{42295C1E-5ED2-B146-9443-A9729801F5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39AA38-1968-DA40-91AE-0E2CCB4EFC18}"/>
              </a:ext>
            </a:extLst>
          </p:cNvPr>
          <p:cNvSpPr>
            <a:spLocks noGrp="1"/>
          </p:cNvSpPr>
          <p:nvPr>
            <p:ph type="sldNum" sz="quarter" idx="12"/>
          </p:nvPr>
        </p:nvSpPr>
        <p:spPr/>
        <p:txBody>
          <a:bodyPr/>
          <a:lstStyle/>
          <a:p>
            <a:fld id="{531A22DB-19C2-3C43-9ADE-869F47219C94}" type="slidenum">
              <a:rPr lang="en-US" smtClean="0"/>
              <a:t>‹#›</a:t>
            </a:fld>
            <a:endParaRPr lang="en-US"/>
          </a:p>
        </p:txBody>
      </p:sp>
    </p:spTree>
    <p:extLst>
      <p:ext uri="{BB962C8B-B14F-4D97-AF65-F5344CB8AC3E}">
        <p14:creationId xmlns:p14="http://schemas.microsoft.com/office/powerpoint/2010/main" val="720410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0B87A-9F17-5D42-B95A-1410E550D7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85E52E-C62D-E44F-B324-C667DC9E622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C827C6-60D3-9F4B-BAA3-4F47C0F6F65F}"/>
              </a:ext>
            </a:extLst>
          </p:cNvPr>
          <p:cNvSpPr>
            <a:spLocks noGrp="1"/>
          </p:cNvSpPr>
          <p:nvPr>
            <p:ph type="dt" sz="half" idx="10"/>
          </p:nvPr>
        </p:nvSpPr>
        <p:spPr/>
        <p:txBody>
          <a:bodyPr/>
          <a:lstStyle/>
          <a:p>
            <a:fld id="{7A96DC92-BF86-1A48-BEE1-A40B9E52ACD8}" type="datetimeFigureOut">
              <a:rPr lang="en-US" smtClean="0"/>
              <a:t>12/7/18</a:t>
            </a:fld>
            <a:endParaRPr lang="en-US"/>
          </a:p>
        </p:txBody>
      </p:sp>
      <p:sp>
        <p:nvSpPr>
          <p:cNvPr id="5" name="Footer Placeholder 4">
            <a:extLst>
              <a:ext uri="{FF2B5EF4-FFF2-40B4-BE49-F238E27FC236}">
                <a16:creationId xmlns:a16="http://schemas.microsoft.com/office/drawing/2014/main" id="{BAB8D36D-9AD6-7141-89F7-5D6EA2CAA6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B4C511-25EC-9A46-BCC2-DFFF584DADC9}"/>
              </a:ext>
            </a:extLst>
          </p:cNvPr>
          <p:cNvSpPr>
            <a:spLocks noGrp="1"/>
          </p:cNvSpPr>
          <p:nvPr>
            <p:ph type="sldNum" sz="quarter" idx="12"/>
          </p:nvPr>
        </p:nvSpPr>
        <p:spPr/>
        <p:txBody>
          <a:bodyPr/>
          <a:lstStyle/>
          <a:p>
            <a:fld id="{531A22DB-19C2-3C43-9ADE-869F47219C94}" type="slidenum">
              <a:rPr lang="en-US" smtClean="0"/>
              <a:t>‹#›</a:t>
            </a:fld>
            <a:endParaRPr lang="en-US"/>
          </a:p>
        </p:txBody>
      </p:sp>
    </p:spTree>
    <p:extLst>
      <p:ext uri="{BB962C8B-B14F-4D97-AF65-F5344CB8AC3E}">
        <p14:creationId xmlns:p14="http://schemas.microsoft.com/office/powerpoint/2010/main" val="753671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940B3-AC87-284A-B3BC-3AC9381CE8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A85C2A-B979-C445-9D35-8D76BE26FD2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24F7DD1-B22A-0144-90CF-AFFA7B03F319}"/>
              </a:ext>
            </a:extLst>
          </p:cNvPr>
          <p:cNvSpPr>
            <a:spLocks noGrp="1"/>
          </p:cNvSpPr>
          <p:nvPr>
            <p:ph type="dt" sz="half" idx="10"/>
          </p:nvPr>
        </p:nvSpPr>
        <p:spPr/>
        <p:txBody>
          <a:bodyPr/>
          <a:lstStyle/>
          <a:p>
            <a:fld id="{7A96DC92-BF86-1A48-BEE1-A40B9E52ACD8}" type="datetimeFigureOut">
              <a:rPr lang="en-US" smtClean="0"/>
              <a:t>12/7/18</a:t>
            </a:fld>
            <a:endParaRPr lang="en-US"/>
          </a:p>
        </p:txBody>
      </p:sp>
      <p:sp>
        <p:nvSpPr>
          <p:cNvPr id="5" name="Footer Placeholder 4">
            <a:extLst>
              <a:ext uri="{FF2B5EF4-FFF2-40B4-BE49-F238E27FC236}">
                <a16:creationId xmlns:a16="http://schemas.microsoft.com/office/drawing/2014/main" id="{D3FED0BD-5FAB-4245-BB73-1B57D608AF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585F8-76AD-FC44-B709-654FEDBCC88B}"/>
              </a:ext>
            </a:extLst>
          </p:cNvPr>
          <p:cNvSpPr>
            <a:spLocks noGrp="1"/>
          </p:cNvSpPr>
          <p:nvPr>
            <p:ph type="sldNum" sz="quarter" idx="12"/>
          </p:nvPr>
        </p:nvSpPr>
        <p:spPr/>
        <p:txBody>
          <a:bodyPr/>
          <a:lstStyle/>
          <a:p>
            <a:fld id="{531A22DB-19C2-3C43-9ADE-869F47219C94}" type="slidenum">
              <a:rPr lang="en-US" smtClean="0"/>
              <a:t>‹#›</a:t>
            </a:fld>
            <a:endParaRPr lang="en-US"/>
          </a:p>
        </p:txBody>
      </p:sp>
    </p:spTree>
    <p:extLst>
      <p:ext uri="{BB962C8B-B14F-4D97-AF65-F5344CB8AC3E}">
        <p14:creationId xmlns:p14="http://schemas.microsoft.com/office/powerpoint/2010/main" val="1885821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479A5-B186-2B4A-ACD7-7E1A385BEA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CDB956-ED3F-A74A-B052-B7DAC4599DB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A540EA-926F-FE40-B7E6-BB05124CCE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03DCD89-DE2C-F14F-8B53-92997E505C92}"/>
              </a:ext>
            </a:extLst>
          </p:cNvPr>
          <p:cNvSpPr>
            <a:spLocks noGrp="1"/>
          </p:cNvSpPr>
          <p:nvPr>
            <p:ph type="dt" sz="half" idx="10"/>
          </p:nvPr>
        </p:nvSpPr>
        <p:spPr/>
        <p:txBody>
          <a:bodyPr/>
          <a:lstStyle/>
          <a:p>
            <a:fld id="{7A96DC92-BF86-1A48-BEE1-A40B9E52ACD8}" type="datetimeFigureOut">
              <a:rPr lang="en-US" smtClean="0"/>
              <a:t>12/7/18</a:t>
            </a:fld>
            <a:endParaRPr lang="en-US"/>
          </a:p>
        </p:txBody>
      </p:sp>
      <p:sp>
        <p:nvSpPr>
          <p:cNvPr id="6" name="Footer Placeholder 5">
            <a:extLst>
              <a:ext uri="{FF2B5EF4-FFF2-40B4-BE49-F238E27FC236}">
                <a16:creationId xmlns:a16="http://schemas.microsoft.com/office/drawing/2014/main" id="{C5ABB590-F88B-B64C-92DE-898F2883D9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8DA73D-4B00-B84C-892A-EC91B23D695D}"/>
              </a:ext>
            </a:extLst>
          </p:cNvPr>
          <p:cNvSpPr>
            <a:spLocks noGrp="1"/>
          </p:cNvSpPr>
          <p:nvPr>
            <p:ph type="sldNum" sz="quarter" idx="12"/>
          </p:nvPr>
        </p:nvSpPr>
        <p:spPr/>
        <p:txBody>
          <a:bodyPr/>
          <a:lstStyle/>
          <a:p>
            <a:fld id="{531A22DB-19C2-3C43-9ADE-869F47219C94}" type="slidenum">
              <a:rPr lang="en-US" smtClean="0"/>
              <a:t>‹#›</a:t>
            </a:fld>
            <a:endParaRPr lang="en-US"/>
          </a:p>
        </p:txBody>
      </p:sp>
    </p:spTree>
    <p:extLst>
      <p:ext uri="{BB962C8B-B14F-4D97-AF65-F5344CB8AC3E}">
        <p14:creationId xmlns:p14="http://schemas.microsoft.com/office/powerpoint/2010/main" val="1591915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0B905-E5A5-574C-9B4E-2D304123E8B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9F6D2FC-E5FF-624D-A68A-5A1D96311F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71F2B8D-0073-9141-B277-46F66719CC9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3AE425-5A36-5349-8267-851DD4346B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8B47CB7-7074-2D44-9A7C-1A74C78E9B1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3354EE-A8C7-2D42-983B-63C09706429A}"/>
              </a:ext>
            </a:extLst>
          </p:cNvPr>
          <p:cNvSpPr>
            <a:spLocks noGrp="1"/>
          </p:cNvSpPr>
          <p:nvPr>
            <p:ph type="dt" sz="half" idx="10"/>
          </p:nvPr>
        </p:nvSpPr>
        <p:spPr/>
        <p:txBody>
          <a:bodyPr/>
          <a:lstStyle/>
          <a:p>
            <a:fld id="{7A96DC92-BF86-1A48-BEE1-A40B9E52ACD8}" type="datetimeFigureOut">
              <a:rPr lang="en-US" smtClean="0"/>
              <a:t>12/7/18</a:t>
            </a:fld>
            <a:endParaRPr lang="en-US"/>
          </a:p>
        </p:txBody>
      </p:sp>
      <p:sp>
        <p:nvSpPr>
          <p:cNvPr id="8" name="Footer Placeholder 7">
            <a:extLst>
              <a:ext uri="{FF2B5EF4-FFF2-40B4-BE49-F238E27FC236}">
                <a16:creationId xmlns:a16="http://schemas.microsoft.com/office/drawing/2014/main" id="{DBAF41FE-134C-D74F-8FEB-B547516125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44E02C-D9C5-C940-9A46-26DD1DC4BC77}"/>
              </a:ext>
            </a:extLst>
          </p:cNvPr>
          <p:cNvSpPr>
            <a:spLocks noGrp="1"/>
          </p:cNvSpPr>
          <p:nvPr>
            <p:ph type="sldNum" sz="quarter" idx="12"/>
          </p:nvPr>
        </p:nvSpPr>
        <p:spPr/>
        <p:txBody>
          <a:bodyPr/>
          <a:lstStyle/>
          <a:p>
            <a:fld id="{531A22DB-19C2-3C43-9ADE-869F47219C94}" type="slidenum">
              <a:rPr lang="en-US" smtClean="0"/>
              <a:t>‹#›</a:t>
            </a:fld>
            <a:endParaRPr lang="en-US"/>
          </a:p>
        </p:txBody>
      </p:sp>
    </p:spTree>
    <p:extLst>
      <p:ext uri="{BB962C8B-B14F-4D97-AF65-F5344CB8AC3E}">
        <p14:creationId xmlns:p14="http://schemas.microsoft.com/office/powerpoint/2010/main" val="15928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A0A5A-7C93-A245-8CC4-D41F31EAE3B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14FA188-6B80-534F-BF73-309DC8471C09}"/>
              </a:ext>
            </a:extLst>
          </p:cNvPr>
          <p:cNvSpPr>
            <a:spLocks noGrp="1"/>
          </p:cNvSpPr>
          <p:nvPr>
            <p:ph type="dt" sz="half" idx="10"/>
          </p:nvPr>
        </p:nvSpPr>
        <p:spPr/>
        <p:txBody>
          <a:bodyPr/>
          <a:lstStyle/>
          <a:p>
            <a:fld id="{7A96DC92-BF86-1A48-BEE1-A40B9E52ACD8}" type="datetimeFigureOut">
              <a:rPr lang="en-US" smtClean="0"/>
              <a:t>12/7/18</a:t>
            </a:fld>
            <a:endParaRPr lang="en-US"/>
          </a:p>
        </p:txBody>
      </p:sp>
      <p:sp>
        <p:nvSpPr>
          <p:cNvPr id="4" name="Footer Placeholder 3">
            <a:extLst>
              <a:ext uri="{FF2B5EF4-FFF2-40B4-BE49-F238E27FC236}">
                <a16:creationId xmlns:a16="http://schemas.microsoft.com/office/drawing/2014/main" id="{3CFBAA1A-2DB2-1644-AB94-4CB6225000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308353-0B70-B547-A005-50B68122DDED}"/>
              </a:ext>
            </a:extLst>
          </p:cNvPr>
          <p:cNvSpPr>
            <a:spLocks noGrp="1"/>
          </p:cNvSpPr>
          <p:nvPr>
            <p:ph type="sldNum" sz="quarter" idx="12"/>
          </p:nvPr>
        </p:nvSpPr>
        <p:spPr/>
        <p:txBody>
          <a:bodyPr/>
          <a:lstStyle/>
          <a:p>
            <a:fld id="{531A22DB-19C2-3C43-9ADE-869F47219C94}" type="slidenum">
              <a:rPr lang="en-US" smtClean="0"/>
              <a:t>‹#›</a:t>
            </a:fld>
            <a:endParaRPr lang="en-US"/>
          </a:p>
        </p:txBody>
      </p:sp>
    </p:spTree>
    <p:extLst>
      <p:ext uri="{BB962C8B-B14F-4D97-AF65-F5344CB8AC3E}">
        <p14:creationId xmlns:p14="http://schemas.microsoft.com/office/powerpoint/2010/main" val="766810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3E2BED-1E54-4D49-91B5-27AF090FC4AD}"/>
              </a:ext>
            </a:extLst>
          </p:cNvPr>
          <p:cNvSpPr>
            <a:spLocks noGrp="1"/>
          </p:cNvSpPr>
          <p:nvPr>
            <p:ph type="dt" sz="half" idx="10"/>
          </p:nvPr>
        </p:nvSpPr>
        <p:spPr/>
        <p:txBody>
          <a:bodyPr/>
          <a:lstStyle/>
          <a:p>
            <a:fld id="{7A96DC92-BF86-1A48-BEE1-A40B9E52ACD8}" type="datetimeFigureOut">
              <a:rPr lang="en-US" smtClean="0"/>
              <a:t>12/7/18</a:t>
            </a:fld>
            <a:endParaRPr lang="en-US"/>
          </a:p>
        </p:txBody>
      </p:sp>
      <p:sp>
        <p:nvSpPr>
          <p:cNvPr id="3" name="Footer Placeholder 2">
            <a:extLst>
              <a:ext uri="{FF2B5EF4-FFF2-40B4-BE49-F238E27FC236}">
                <a16:creationId xmlns:a16="http://schemas.microsoft.com/office/drawing/2014/main" id="{EFFB71CA-3703-ED40-97CC-3FB8764DFD8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7232F42-3BDA-6E44-A7D0-71CB3B4A386C}"/>
              </a:ext>
            </a:extLst>
          </p:cNvPr>
          <p:cNvSpPr>
            <a:spLocks noGrp="1"/>
          </p:cNvSpPr>
          <p:nvPr>
            <p:ph type="sldNum" sz="quarter" idx="12"/>
          </p:nvPr>
        </p:nvSpPr>
        <p:spPr/>
        <p:txBody>
          <a:bodyPr/>
          <a:lstStyle/>
          <a:p>
            <a:fld id="{531A22DB-19C2-3C43-9ADE-869F47219C94}" type="slidenum">
              <a:rPr lang="en-US" smtClean="0"/>
              <a:t>‹#›</a:t>
            </a:fld>
            <a:endParaRPr lang="en-US"/>
          </a:p>
        </p:txBody>
      </p:sp>
    </p:spTree>
    <p:extLst>
      <p:ext uri="{BB962C8B-B14F-4D97-AF65-F5344CB8AC3E}">
        <p14:creationId xmlns:p14="http://schemas.microsoft.com/office/powerpoint/2010/main" val="1583057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F4D92-B818-8B40-B162-AE911CBB2C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BC0F21C-BFE0-8F4D-BEED-972646865E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AD312AD-19B5-4F48-A7FB-C1109232ED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CDB82F4-B7DA-3340-A253-B79F68C718A6}"/>
              </a:ext>
            </a:extLst>
          </p:cNvPr>
          <p:cNvSpPr>
            <a:spLocks noGrp="1"/>
          </p:cNvSpPr>
          <p:nvPr>
            <p:ph type="dt" sz="half" idx="10"/>
          </p:nvPr>
        </p:nvSpPr>
        <p:spPr/>
        <p:txBody>
          <a:bodyPr/>
          <a:lstStyle/>
          <a:p>
            <a:fld id="{7A96DC92-BF86-1A48-BEE1-A40B9E52ACD8}" type="datetimeFigureOut">
              <a:rPr lang="en-US" smtClean="0"/>
              <a:t>12/7/18</a:t>
            </a:fld>
            <a:endParaRPr lang="en-US"/>
          </a:p>
        </p:txBody>
      </p:sp>
      <p:sp>
        <p:nvSpPr>
          <p:cNvPr id="6" name="Footer Placeholder 5">
            <a:extLst>
              <a:ext uri="{FF2B5EF4-FFF2-40B4-BE49-F238E27FC236}">
                <a16:creationId xmlns:a16="http://schemas.microsoft.com/office/drawing/2014/main" id="{9DD66925-6DD1-C64E-8138-C689A04941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23A02A-2AEC-7F4A-834F-FB110D955EB4}"/>
              </a:ext>
            </a:extLst>
          </p:cNvPr>
          <p:cNvSpPr>
            <a:spLocks noGrp="1"/>
          </p:cNvSpPr>
          <p:nvPr>
            <p:ph type="sldNum" sz="quarter" idx="12"/>
          </p:nvPr>
        </p:nvSpPr>
        <p:spPr/>
        <p:txBody>
          <a:bodyPr/>
          <a:lstStyle/>
          <a:p>
            <a:fld id="{531A22DB-19C2-3C43-9ADE-869F47219C94}" type="slidenum">
              <a:rPr lang="en-US" smtClean="0"/>
              <a:t>‹#›</a:t>
            </a:fld>
            <a:endParaRPr lang="en-US"/>
          </a:p>
        </p:txBody>
      </p:sp>
    </p:spTree>
    <p:extLst>
      <p:ext uri="{BB962C8B-B14F-4D97-AF65-F5344CB8AC3E}">
        <p14:creationId xmlns:p14="http://schemas.microsoft.com/office/powerpoint/2010/main" val="3946205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78185-8CAC-CC4A-BCC7-B8A65394BF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6033195-2C8D-0F4B-9C21-C47513F437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0B44471-FC35-094B-94FA-9C37BC37E7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0BDBA5A-2032-4A49-B18C-7B6FC87DB77B}"/>
              </a:ext>
            </a:extLst>
          </p:cNvPr>
          <p:cNvSpPr>
            <a:spLocks noGrp="1"/>
          </p:cNvSpPr>
          <p:nvPr>
            <p:ph type="dt" sz="half" idx="10"/>
          </p:nvPr>
        </p:nvSpPr>
        <p:spPr/>
        <p:txBody>
          <a:bodyPr/>
          <a:lstStyle/>
          <a:p>
            <a:fld id="{7A96DC92-BF86-1A48-BEE1-A40B9E52ACD8}" type="datetimeFigureOut">
              <a:rPr lang="en-US" smtClean="0"/>
              <a:t>12/7/18</a:t>
            </a:fld>
            <a:endParaRPr lang="en-US"/>
          </a:p>
        </p:txBody>
      </p:sp>
      <p:sp>
        <p:nvSpPr>
          <p:cNvPr id="6" name="Footer Placeholder 5">
            <a:extLst>
              <a:ext uri="{FF2B5EF4-FFF2-40B4-BE49-F238E27FC236}">
                <a16:creationId xmlns:a16="http://schemas.microsoft.com/office/drawing/2014/main" id="{B825D820-8333-A940-8832-F4F8433385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0D11A3-427D-4846-BA5B-2835242A6781}"/>
              </a:ext>
            </a:extLst>
          </p:cNvPr>
          <p:cNvSpPr>
            <a:spLocks noGrp="1"/>
          </p:cNvSpPr>
          <p:nvPr>
            <p:ph type="sldNum" sz="quarter" idx="12"/>
          </p:nvPr>
        </p:nvSpPr>
        <p:spPr/>
        <p:txBody>
          <a:bodyPr/>
          <a:lstStyle/>
          <a:p>
            <a:fld id="{531A22DB-19C2-3C43-9ADE-869F47219C94}" type="slidenum">
              <a:rPr lang="en-US" smtClean="0"/>
              <a:t>‹#›</a:t>
            </a:fld>
            <a:endParaRPr lang="en-US"/>
          </a:p>
        </p:txBody>
      </p:sp>
    </p:spTree>
    <p:extLst>
      <p:ext uri="{BB962C8B-B14F-4D97-AF65-F5344CB8AC3E}">
        <p14:creationId xmlns:p14="http://schemas.microsoft.com/office/powerpoint/2010/main" val="1022883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49D8D08-C5A9-664B-B435-F5727D6212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1877F48-0FA7-9341-BE11-848100DEE3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2110D6-32A3-F342-B02C-DC439DB2F4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96DC92-BF86-1A48-BEE1-A40B9E52ACD8}" type="datetimeFigureOut">
              <a:rPr lang="en-US" smtClean="0"/>
              <a:t>12/7/18</a:t>
            </a:fld>
            <a:endParaRPr lang="en-US"/>
          </a:p>
        </p:txBody>
      </p:sp>
      <p:sp>
        <p:nvSpPr>
          <p:cNvPr id="5" name="Footer Placeholder 4">
            <a:extLst>
              <a:ext uri="{FF2B5EF4-FFF2-40B4-BE49-F238E27FC236}">
                <a16:creationId xmlns:a16="http://schemas.microsoft.com/office/drawing/2014/main" id="{E64E7D05-2FEE-7A43-B171-5CDD6B9FE8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71FC3DE-6282-ED43-9897-3842EA7E01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1A22DB-19C2-3C43-9ADE-869F47219C94}" type="slidenum">
              <a:rPr lang="en-US" smtClean="0"/>
              <a:t>‹#›</a:t>
            </a:fld>
            <a:endParaRPr lang="en-US"/>
          </a:p>
        </p:txBody>
      </p:sp>
    </p:spTree>
    <p:extLst>
      <p:ext uri="{BB962C8B-B14F-4D97-AF65-F5344CB8AC3E}">
        <p14:creationId xmlns:p14="http://schemas.microsoft.com/office/powerpoint/2010/main" val="4129743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www.ocpgroup.ma/en/ocp-group-implements-sulfacid-process-eco-friendly-innovative-investment-reduce-gas-emissions-0" TargetMode="External"/><Relationship Id="rId13" Type="http://schemas.openxmlformats.org/officeDocument/2006/relationships/hyperlink" Target="http://needtoknow.nas.edu/energy/energy-costs/environmental/" TargetMode="External"/><Relationship Id="rId18" Type="http://schemas.openxmlformats.org/officeDocument/2006/relationships/image" Target="../media/image9.tiff"/><Relationship Id="rId3" Type="http://schemas.openxmlformats.org/officeDocument/2006/relationships/hyperlink" Target="https://climateactiontracker.org/countries/eu/https:/climateactiontracker.org/countries/eu/" TargetMode="External"/><Relationship Id="rId7" Type="http://schemas.openxmlformats.org/officeDocument/2006/relationships/image" Target="../media/image4.tiff"/><Relationship Id="rId12" Type="http://schemas.openxmlformats.org/officeDocument/2006/relationships/image" Target="../media/image7.tiff"/><Relationship Id="rId17" Type="http://schemas.openxmlformats.org/officeDocument/2006/relationships/hyperlink" Target="https://frontier.ac.uk/blog/2018/09/05/eco-friendly-cars-of-the-future---electric-hybrid-or-hydrogen" TargetMode="External"/><Relationship Id="rId2" Type="http://schemas.openxmlformats.org/officeDocument/2006/relationships/image" Target="../media/image1.png"/><Relationship Id="rId16" Type="http://schemas.openxmlformats.org/officeDocument/2006/relationships/hyperlink" Target="https://www.sabyfy.com/ecology-meaning-succession-characteristics-outcome-primary-secondary-and-process-of-succession/" TargetMode="External"/><Relationship Id="rId20" Type="http://schemas.openxmlformats.org/officeDocument/2006/relationships/hyperlink" Target="https://www.theguardian.com/environment/2018/may/03/future-sailors-what-will-ships-look-like-in-30-years" TargetMode="Externa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hyperlink" Target="https://www.slideshare.net/Jetfire/cradletocradle-design-creating-healthy-emissions-a-strategy-for-ecoeffective-product-and-system-design" TargetMode="External"/><Relationship Id="rId5" Type="http://schemas.openxmlformats.org/officeDocument/2006/relationships/hyperlink" Target="https://climateactiontracker.org/documents/505/CAT_2018-12-06_ScalingUp_EU_FullReport.pdf" TargetMode="External"/><Relationship Id="rId15" Type="http://schemas.openxmlformats.org/officeDocument/2006/relationships/hyperlink" Target="https://www.britannica.com/science/ecological-succession" TargetMode="External"/><Relationship Id="rId10" Type="http://schemas.openxmlformats.org/officeDocument/2006/relationships/image" Target="../media/image6.tiff"/><Relationship Id="rId19" Type="http://schemas.openxmlformats.org/officeDocument/2006/relationships/hyperlink" Target="https://www.theguardian.com/environment/2018/apr/13/carbon-dioxide-from-ships-at-sea-to-be-regulated-for-first-time" TargetMode="External"/><Relationship Id="rId4" Type="http://schemas.openxmlformats.org/officeDocument/2006/relationships/image" Target="../media/image2.png"/><Relationship Id="rId9" Type="http://schemas.openxmlformats.org/officeDocument/2006/relationships/image" Target="../media/image5.tiff"/><Relationship Id="rId1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4744DD7-F441-544E-B09A-AFB9BBA13C65}"/>
              </a:ext>
            </a:extLst>
          </p:cNvPr>
          <p:cNvSpPr txBox="1"/>
          <p:nvPr/>
        </p:nvSpPr>
        <p:spPr>
          <a:xfrm>
            <a:off x="4735100" y="3208010"/>
            <a:ext cx="2028119" cy="307777"/>
          </a:xfrm>
          <a:prstGeom prst="rect">
            <a:avLst/>
          </a:prstGeom>
          <a:noFill/>
        </p:spPr>
        <p:txBody>
          <a:bodyPr wrap="none" rtlCol="0">
            <a:spAutoFit/>
          </a:bodyPr>
          <a:lstStyle/>
          <a:p>
            <a:r>
              <a:rPr lang="en-US" sz="1400" dirty="0">
                <a:latin typeface="Avenir Medium" panose="02000503020000020003" pitchFamily="2" charset="0"/>
                <a:ea typeface="Verdana" panose="020B0604030504040204" pitchFamily="34" charset="0"/>
                <a:cs typeface="Arial Narrow" panose="020B0604020202020204" pitchFamily="34" charset="0"/>
              </a:rPr>
              <a:t>EMISSIONS TRACKER</a:t>
            </a:r>
          </a:p>
        </p:txBody>
      </p:sp>
      <p:sp>
        <p:nvSpPr>
          <p:cNvPr id="6" name="TextBox 5">
            <a:extLst>
              <a:ext uri="{FF2B5EF4-FFF2-40B4-BE49-F238E27FC236}">
                <a16:creationId xmlns:a16="http://schemas.microsoft.com/office/drawing/2014/main" id="{0F7808FF-0A31-3940-B28B-642A5896E2DA}"/>
              </a:ext>
            </a:extLst>
          </p:cNvPr>
          <p:cNvSpPr txBox="1"/>
          <p:nvPr/>
        </p:nvSpPr>
        <p:spPr>
          <a:xfrm>
            <a:off x="8344551" y="1371600"/>
            <a:ext cx="1484702" cy="523220"/>
          </a:xfrm>
          <a:prstGeom prst="rect">
            <a:avLst/>
          </a:prstGeom>
          <a:noFill/>
        </p:spPr>
        <p:txBody>
          <a:bodyPr wrap="none" rtlCol="0">
            <a:spAutoFit/>
          </a:bodyPr>
          <a:lstStyle/>
          <a:p>
            <a:r>
              <a:rPr lang="en-US" sz="1400" i="1" dirty="0">
                <a:latin typeface="Avenir Light Oblique" panose="020B0402020203090204" pitchFamily="34" charset="77"/>
              </a:rPr>
              <a:t>DEVELOPMENT</a:t>
            </a:r>
          </a:p>
          <a:p>
            <a:endParaRPr lang="en-US" sz="1400" i="1" dirty="0">
              <a:latin typeface="Avenir Light Oblique" panose="020B0402020203090204" pitchFamily="34" charset="77"/>
            </a:endParaRPr>
          </a:p>
        </p:txBody>
      </p:sp>
      <p:sp>
        <p:nvSpPr>
          <p:cNvPr id="8" name="TextBox 7">
            <a:extLst>
              <a:ext uri="{FF2B5EF4-FFF2-40B4-BE49-F238E27FC236}">
                <a16:creationId xmlns:a16="http://schemas.microsoft.com/office/drawing/2014/main" id="{ECFAE7BB-82D7-914E-9A7B-4020B01F9618}"/>
              </a:ext>
            </a:extLst>
          </p:cNvPr>
          <p:cNvSpPr txBox="1"/>
          <p:nvPr/>
        </p:nvSpPr>
        <p:spPr>
          <a:xfrm>
            <a:off x="1600200" y="4812869"/>
            <a:ext cx="1019895" cy="369332"/>
          </a:xfrm>
          <a:prstGeom prst="rect">
            <a:avLst/>
          </a:prstGeom>
          <a:noFill/>
        </p:spPr>
        <p:txBody>
          <a:bodyPr wrap="none" rtlCol="0">
            <a:spAutoFit/>
          </a:bodyPr>
          <a:lstStyle/>
          <a:p>
            <a:r>
              <a:rPr lang="en-US" dirty="0"/>
              <a:t>outcome</a:t>
            </a:r>
          </a:p>
        </p:txBody>
      </p:sp>
      <p:sp>
        <p:nvSpPr>
          <p:cNvPr id="9" name="TextBox 8">
            <a:extLst>
              <a:ext uri="{FF2B5EF4-FFF2-40B4-BE49-F238E27FC236}">
                <a16:creationId xmlns:a16="http://schemas.microsoft.com/office/drawing/2014/main" id="{C8C5F42F-BCC1-984F-8332-61C87822A093}"/>
              </a:ext>
            </a:extLst>
          </p:cNvPr>
          <p:cNvSpPr txBox="1"/>
          <p:nvPr/>
        </p:nvSpPr>
        <p:spPr>
          <a:xfrm>
            <a:off x="987552" y="905256"/>
            <a:ext cx="768352" cy="369332"/>
          </a:xfrm>
          <a:prstGeom prst="rect">
            <a:avLst/>
          </a:prstGeom>
          <a:noFill/>
        </p:spPr>
        <p:txBody>
          <a:bodyPr wrap="none" rtlCol="0">
            <a:spAutoFit/>
          </a:bodyPr>
          <a:lstStyle/>
          <a:p>
            <a:r>
              <a:rPr lang="en-US" dirty="0"/>
              <a:t>future</a:t>
            </a:r>
          </a:p>
        </p:txBody>
      </p:sp>
      <p:pic>
        <p:nvPicPr>
          <p:cNvPr id="27" name="Picture 26">
            <a:extLst>
              <a:ext uri="{FF2B5EF4-FFF2-40B4-BE49-F238E27FC236}">
                <a16:creationId xmlns:a16="http://schemas.microsoft.com/office/drawing/2014/main" id="{0A7513FE-8C74-1F40-A8B7-FC6616F8CA11}"/>
              </a:ext>
            </a:extLst>
          </p:cNvPr>
          <p:cNvPicPr>
            <a:picLocks noChangeAspect="1"/>
          </p:cNvPicPr>
          <p:nvPr/>
        </p:nvPicPr>
        <p:blipFill>
          <a:blip r:embed="rId2"/>
          <a:stretch>
            <a:fillRect/>
          </a:stretch>
        </p:blipFill>
        <p:spPr>
          <a:xfrm>
            <a:off x="9988712" y="359099"/>
            <a:ext cx="1759234" cy="722786"/>
          </a:xfrm>
          <a:prstGeom prst="rect">
            <a:avLst/>
          </a:prstGeom>
        </p:spPr>
      </p:pic>
      <p:sp>
        <p:nvSpPr>
          <p:cNvPr id="28" name="Rectangle 27">
            <a:extLst>
              <a:ext uri="{FF2B5EF4-FFF2-40B4-BE49-F238E27FC236}">
                <a16:creationId xmlns:a16="http://schemas.microsoft.com/office/drawing/2014/main" id="{489FD885-C855-DD47-AD21-A4BF178BF63F}"/>
              </a:ext>
            </a:extLst>
          </p:cNvPr>
          <p:cNvSpPr/>
          <p:nvPr/>
        </p:nvSpPr>
        <p:spPr>
          <a:xfrm>
            <a:off x="9871029" y="1140767"/>
            <a:ext cx="2231323" cy="646331"/>
          </a:xfrm>
          <a:prstGeom prst="rect">
            <a:avLst/>
          </a:prstGeom>
        </p:spPr>
        <p:txBody>
          <a:bodyPr wrap="square">
            <a:spAutoFit/>
          </a:bodyPr>
          <a:lstStyle/>
          <a:p>
            <a:r>
              <a:rPr lang="en-GB" sz="600" b="1" i="0" dirty="0">
                <a:solidFill>
                  <a:srgbClr val="3A494F"/>
                </a:solidFill>
                <a:effectLst/>
              </a:rPr>
              <a:t>Developments during 2018 in the European Union’s climate and energy policy are steps in the right direction towards re-establishing the EU’s position as a global leader on climate action. </a:t>
            </a:r>
          </a:p>
          <a:p>
            <a:r>
              <a:rPr lang="en-US" sz="600" dirty="0">
                <a:hlinkClick r:id="rId3"/>
              </a:rPr>
              <a:t>https://climateactiontracker.org/countries/eu/https://climateactiontracker.org/countries/eu/</a:t>
            </a:r>
            <a:r>
              <a:rPr lang="en-US" sz="600" dirty="0"/>
              <a:t> </a:t>
            </a:r>
          </a:p>
        </p:txBody>
      </p:sp>
      <p:sp>
        <p:nvSpPr>
          <p:cNvPr id="38" name="Oval 37">
            <a:extLst>
              <a:ext uri="{FF2B5EF4-FFF2-40B4-BE49-F238E27FC236}">
                <a16:creationId xmlns:a16="http://schemas.microsoft.com/office/drawing/2014/main" id="{CCAC7896-9308-3341-9526-E3F69AEE319D}"/>
              </a:ext>
            </a:extLst>
          </p:cNvPr>
          <p:cNvSpPr/>
          <p:nvPr/>
        </p:nvSpPr>
        <p:spPr>
          <a:xfrm>
            <a:off x="4561539" y="2961870"/>
            <a:ext cx="2315869" cy="763929"/>
          </a:xfrm>
          <a:prstGeom prst="ellipse">
            <a:avLst/>
          </a:prstGeom>
          <a:noFill/>
          <a:ln w="44450">
            <a:solidFill>
              <a:schemeClr val="tx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a:extLst>
              <a:ext uri="{FF2B5EF4-FFF2-40B4-BE49-F238E27FC236}">
                <a16:creationId xmlns:a16="http://schemas.microsoft.com/office/drawing/2014/main" id="{32CCD1E7-AF25-A74B-A947-F7E08CEB1A5A}"/>
              </a:ext>
            </a:extLst>
          </p:cNvPr>
          <p:cNvSpPr/>
          <p:nvPr/>
        </p:nvSpPr>
        <p:spPr>
          <a:xfrm>
            <a:off x="6840638" y="1701478"/>
            <a:ext cx="1666754" cy="1539433"/>
          </a:xfrm>
          <a:custGeom>
            <a:avLst/>
            <a:gdLst>
              <a:gd name="connsiteX0" fmla="*/ 0 w 1620456"/>
              <a:gd name="connsiteY0" fmla="*/ 1562649 h 1562649"/>
              <a:gd name="connsiteX1" fmla="*/ 115747 w 1620456"/>
              <a:gd name="connsiteY1" fmla="*/ 1527925 h 1562649"/>
              <a:gd name="connsiteX2" fmla="*/ 150471 w 1620456"/>
              <a:gd name="connsiteY2" fmla="*/ 1493201 h 1562649"/>
              <a:gd name="connsiteX3" fmla="*/ 208344 w 1620456"/>
              <a:gd name="connsiteY3" fmla="*/ 1458477 h 1562649"/>
              <a:gd name="connsiteX4" fmla="*/ 324091 w 1620456"/>
              <a:gd name="connsiteY4" fmla="*/ 1365880 h 1562649"/>
              <a:gd name="connsiteX5" fmla="*/ 370390 w 1620456"/>
              <a:gd name="connsiteY5" fmla="*/ 1331156 h 1562649"/>
              <a:gd name="connsiteX6" fmla="*/ 462987 w 1620456"/>
              <a:gd name="connsiteY6" fmla="*/ 1203834 h 1562649"/>
              <a:gd name="connsiteX7" fmla="*/ 520861 w 1620456"/>
              <a:gd name="connsiteY7" fmla="*/ 1134386 h 1562649"/>
              <a:gd name="connsiteX8" fmla="*/ 567159 w 1620456"/>
              <a:gd name="connsiteY8" fmla="*/ 1053363 h 1562649"/>
              <a:gd name="connsiteX9" fmla="*/ 613458 w 1620456"/>
              <a:gd name="connsiteY9" fmla="*/ 1007065 h 1562649"/>
              <a:gd name="connsiteX10" fmla="*/ 659757 w 1620456"/>
              <a:gd name="connsiteY10" fmla="*/ 937616 h 1562649"/>
              <a:gd name="connsiteX11" fmla="*/ 682906 w 1620456"/>
              <a:gd name="connsiteY11" fmla="*/ 891318 h 1562649"/>
              <a:gd name="connsiteX12" fmla="*/ 914400 w 1620456"/>
              <a:gd name="connsiteY12" fmla="*/ 625100 h 1562649"/>
              <a:gd name="connsiteX13" fmla="*/ 1088020 w 1620456"/>
              <a:gd name="connsiteY13" fmla="*/ 474629 h 1562649"/>
              <a:gd name="connsiteX14" fmla="*/ 1215342 w 1620456"/>
              <a:gd name="connsiteY14" fmla="*/ 382032 h 1562649"/>
              <a:gd name="connsiteX15" fmla="*/ 1273215 w 1620456"/>
              <a:gd name="connsiteY15" fmla="*/ 335733 h 1562649"/>
              <a:gd name="connsiteX16" fmla="*/ 1365813 w 1620456"/>
              <a:gd name="connsiteY16" fmla="*/ 254710 h 1562649"/>
              <a:gd name="connsiteX17" fmla="*/ 1469985 w 1620456"/>
              <a:gd name="connsiteY17" fmla="*/ 138963 h 1562649"/>
              <a:gd name="connsiteX18" fmla="*/ 1527858 w 1620456"/>
              <a:gd name="connsiteY18" fmla="*/ 92665 h 1562649"/>
              <a:gd name="connsiteX19" fmla="*/ 1585732 w 1620456"/>
              <a:gd name="connsiteY19" fmla="*/ 34791 h 1562649"/>
              <a:gd name="connsiteX20" fmla="*/ 1620456 w 1620456"/>
              <a:gd name="connsiteY20" fmla="*/ 67 h 156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20456" h="1562649">
                <a:moveTo>
                  <a:pt x="0" y="1562649"/>
                </a:moveTo>
                <a:cubicBezTo>
                  <a:pt x="38582" y="1551074"/>
                  <a:pt x="79173" y="1544805"/>
                  <a:pt x="115747" y="1527925"/>
                </a:cubicBezTo>
                <a:cubicBezTo>
                  <a:pt x="130609" y="1521065"/>
                  <a:pt x="137376" y="1503022"/>
                  <a:pt x="150471" y="1493201"/>
                </a:cubicBezTo>
                <a:cubicBezTo>
                  <a:pt x="168469" y="1479703"/>
                  <a:pt x="190202" y="1471781"/>
                  <a:pt x="208344" y="1458477"/>
                </a:cubicBezTo>
                <a:cubicBezTo>
                  <a:pt x="248188" y="1429258"/>
                  <a:pt x="285239" y="1396406"/>
                  <a:pt x="324091" y="1365880"/>
                </a:cubicBezTo>
                <a:cubicBezTo>
                  <a:pt x="339260" y="1353962"/>
                  <a:pt x="358040" y="1345976"/>
                  <a:pt x="370390" y="1331156"/>
                </a:cubicBezTo>
                <a:cubicBezTo>
                  <a:pt x="554807" y="1109854"/>
                  <a:pt x="329036" y="1388016"/>
                  <a:pt x="462987" y="1203834"/>
                </a:cubicBezTo>
                <a:cubicBezTo>
                  <a:pt x="480711" y="1179464"/>
                  <a:pt x="503709" y="1159162"/>
                  <a:pt x="520861" y="1134386"/>
                </a:cubicBezTo>
                <a:cubicBezTo>
                  <a:pt x="538567" y="1108811"/>
                  <a:pt x="548863" y="1078520"/>
                  <a:pt x="567159" y="1053363"/>
                </a:cubicBezTo>
                <a:cubicBezTo>
                  <a:pt x="579996" y="1035712"/>
                  <a:pt x="599824" y="1024108"/>
                  <a:pt x="613458" y="1007065"/>
                </a:cubicBezTo>
                <a:cubicBezTo>
                  <a:pt x="630839" y="985339"/>
                  <a:pt x="645443" y="961474"/>
                  <a:pt x="659757" y="937616"/>
                </a:cubicBezTo>
                <a:cubicBezTo>
                  <a:pt x="668634" y="922821"/>
                  <a:pt x="672553" y="905121"/>
                  <a:pt x="682906" y="891318"/>
                </a:cubicBezTo>
                <a:cubicBezTo>
                  <a:pt x="754008" y="796515"/>
                  <a:pt x="826812" y="704725"/>
                  <a:pt x="914400" y="625100"/>
                </a:cubicBezTo>
                <a:cubicBezTo>
                  <a:pt x="971067" y="573584"/>
                  <a:pt x="1026084" y="519673"/>
                  <a:pt x="1088020" y="474629"/>
                </a:cubicBezTo>
                <a:cubicBezTo>
                  <a:pt x="1130461" y="443763"/>
                  <a:pt x="1178236" y="419140"/>
                  <a:pt x="1215342" y="382032"/>
                </a:cubicBezTo>
                <a:cubicBezTo>
                  <a:pt x="1248327" y="349045"/>
                  <a:pt x="1229411" y="364935"/>
                  <a:pt x="1273215" y="335733"/>
                </a:cubicBezTo>
                <a:cubicBezTo>
                  <a:pt x="1345366" y="239531"/>
                  <a:pt x="1263491" y="336567"/>
                  <a:pt x="1365813" y="254710"/>
                </a:cubicBezTo>
                <a:cubicBezTo>
                  <a:pt x="1453248" y="184763"/>
                  <a:pt x="1395693" y="213255"/>
                  <a:pt x="1469985" y="138963"/>
                </a:cubicBezTo>
                <a:cubicBezTo>
                  <a:pt x="1487454" y="121494"/>
                  <a:pt x="1509495" y="109191"/>
                  <a:pt x="1527858" y="92665"/>
                </a:cubicBezTo>
                <a:cubicBezTo>
                  <a:pt x="1548137" y="74414"/>
                  <a:pt x="1570599" y="57491"/>
                  <a:pt x="1585732" y="34791"/>
                </a:cubicBezTo>
                <a:cubicBezTo>
                  <a:pt x="1611021" y="-3143"/>
                  <a:pt x="1594970" y="67"/>
                  <a:pt x="1620456" y="67"/>
                </a:cubicBezTo>
              </a:path>
            </a:pathLst>
          </a:custGeom>
          <a:noFill/>
          <a:ln w="50800" cap="rnd">
            <a:solidFill>
              <a:schemeClr val="tx1">
                <a:lumMod val="75000"/>
                <a:lumOff val="2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a:extLst>
              <a:ext uri="{FF2B5EF4-FFF2-40B4-BE49-F238E27FC236}">
                <a16:creationId xmlns:a16="http://schemas.microsoft.com/office/drawing/2014/main" id="{354F8EBA-10BA-0649-8B56-D5E48418DC11}"/>
              </a:ext>
            </a:extLst>
          </p:cNvPr>
          <p:cNvPicPr>
            <a:picLocks noChangeAspect="1"/>
          </p:cNvPicPr>
          <p:nvPr/>
        </p:nvPicPr>
        <p:blipFill>
          <a:blip r:embed="rId4"/>
          <a:stretch>
            <a:fillRect/>
          </a:stretch>
        </p:blipFill>
        <p:spPr>
          <a:xfrm>
            <a:off x="6181085" y="316592"/>
            <a:ext cx="1694381" cy="857491"/>
          </a:xfrm>
          <a:prstGeom prst="rect">
            <a:avLst/>
          </a:prstGeom>
        </p:spPr>
      </p:pic>
      <p:sp>
        <p:nvSpPr>
          <p:cNvPr id="44" name="Rectangle 43">
            <a:extLst>
              <a:ext uri="{FF2B5EF4-FFF2-40B4-BE49-F238E27FC236}">
                <a16:creationId xmlns:a16="http://schemas.microsoft.com/office/drawing/2014/main" id="{4B8D87BB-2228-AB46-9E9A-317A516E304A}"/>
              </a:ext>
            </a:extLst>
          </p:cNvPr>
          <p:cNvSpPr/>
          <p:nvPr/>
        </p:nvSpPr>
        <p:spPr>
          <a:xfrm>
            <a:off x="6181085" y="1140766"/>
            <a:ext cx="2163466" cy="646331"/>
          </a:xfrm>
          <a:prstGeom prst="rect">
            <a:avLst/>
          </a:prstGeom>
        </p:spPr>
        <p:txBody>
          <a:bodyPr wrap="square">
            <a:spAutoFit/>
          </a:bodyPr>
          <a:lstStyle/>
          <a:p>
            <a:r>
              <a:rPr lang="en-GB" sz="600" dirty="0"/>
              <a:t>While replacing fossil fuels with renewables is essential for decarbonising the transport and buildings sectors, sectoral integration would also make it easier to increase a significantly larger share of variable renewables in the electricity sector. </a:t>
            </a:r>
            <a:r>
              <a:rPr lang="en-GB" sz="600" dirty="0">
                <a:hlinkClick r:id="rId5"/>
              </a:rPr>
              <a:t>https://climateactiontracker.org/documents/505/CAT_2018-12-06_ScalingUp_EU_FullReport.pdf</a:t>
            </a:r>
            <a:r>
              <a:rPr lang="en-GB" sz="600" dirty="0"/>
              <a:t> </a:t>
            </a:r>
            <a:endParaRPr lang="en-US" sz="600" dirty="0"/>
          </a:p>
        </p:txBody>
      </p:sp>
      <p:pic>
        <p:nvPicPr>
          <p:cNvPr id="46" name="Picture 45">
            <a:extLst>
              <a:ext uri="{FF2B5EF4-FFF2-40B4-BE49-F238E27FC236}">
                <a16:creationId xmlns:a16="http://schemas.microsoft.com/office/drawing/2014/main" id="{190658E1-4E33-2047-998C-98193E167EB1}"/>
              </a:ext>
            </a:extLst>
          </p:cNvPr>
          <p:cNvPicPr>
            <a:picLocks noChangeAspect="1"/>
          </p:cNvPicPr>
          <p:nvPr/>
        </p:nvPicPr>
        <p:blipFill>
          <a:blip r:embed="rId6"/>
          <a:stretch>
            <a:fillRect/>
          </a:stretch>
        </p:blipFill>
        <p:spPr>
          <a:xfrm>
            <a:off x="8419245" y="1973102"/>
            <a:ext cx="1945268" cy="1093259"/>
          </a:xfrm>
          <a:prstGeom prst="rect">
            <a:avLst/>
          </a:prstGeom>
        </p:spPr>
      </p:pic>
      <p:sp>
        <p:nvSpPr>
          <p:cNvPr id="47" name="Rectangle 46">
            <a:extLst>
              <a:ext uri="{FF2B5EF4-FFF2-40B4-BE49-F238E27FC236}">
                <a16:creationId xmlns:a16="http://schemas.microsoft.com/office/drawing/2014/main" id="{6530E778-B330-7640-9C4C-7FEBF3862DBA}"/>
              </a:ext>
            </a:extLst>
          </p:cNvPr>
          <p:cNvSpPr/>
          <p:nvPr/>
        </p:nvSpPr>
        <p:spPr>
          <a:xfrm>
            <a:off x="8318001" y="3051187"/>
            <a:ext cx="2468490" cy="276999"/>
          </a:xfrm>
          <a:prstGeom prst="rect">
            <a:avLst/>
          </a:prstGeom>
        </p:spPr>
        <p:txBody>
          <a:bodyPr wrap="square">
            <a:spAutoFit/>
          </a:bodyPr>
          <a:lstStyle/>
          <a:p>
            <a:r>
              <a:rPr lang="en-US" sz="600" dirty="0">
                <a:hlinkClick r:id="rId5"/>
              </a:rPr>
              <a:t>https://climateactiontracker.org/documents/505/CAT_2018-12-06_ScalingUp_EU_FullReport.pdf</a:t>
            </a:r>
            <a:r>
              <a:rPr lang="en-US" sz="600" dirty="0"/>
              <a:t> </a:t>
            </a:r>
          </a:p>
        </p:txBody>
      </p:sp>
      <p:sp>
        <p:nvSpPr>
          <p:cNvPr id="48" name="Freeform 47">
            <a:extLst>
              <a:ext uri="{FF2B5EF4-FFF2-40B4-BE49-F238E27FC236}">
                <a16:creationId xmlns:a16="http://schemas.microsoft.com/office/drawing/2014/main" id="{F8580F00-FC48-6D43-80CE-6A051954AE27}"/>
              </a:ext>
            </a:extLst>
          </p:cNvPr>
          <p:cNvSpPr/>
          <p:nvPr/>
        </p:nvSpPr>
        <p:spPr>
          <a:xfrm>
            <a:off x="7861610" y="947639"/>
            <a:ext cx="981308" cy="412809"/>
          </a:xfrm>
          <a:custGeom>
            <a:avLst/>
            <a:gdLst>
              <a:gd name="connsiteX0" fmla="*/ 981308 w 981308"/>
              <a:gd name="connsiteY0" fmla="*/ 412809 h 412809"/>
              <a:gd name="connsiteX1" fmla="*/ 535259 w 981308"/>
              <a:gd name="connsiteY1" fmla="*/ 67121 h 412809"/>
              <a:gd name="connsiteX2" fmla="*/ 0 w 981308"/>
              <a:gd name="connsiteY2" fmla="*/ 214 h 412809"/>
            </a:gdLst>
            <a:ahLst/>
            <a:cxnLst>
              <a:cxn ang="0">
                <a:pos x="connsiteX0" y="connsiteY0"/>
              </a:cxn>
              <a:cxn ang="0">
                <a:pos x="connsiteX1" y="connsiteY1"/>
              </a:cxn>
              <a:cxn ang="0">
                <a:pos x="connsiteX2" y="connsiteY2"/>
              </a:cxn>
            </a:cxnLst>
            <a:rect l="l" t="t" r="r" b="b"/>
            <a:pathLst>
              <a:path w="981308" h="412809">
                <a:moveTo>
                  <a:pt x="981308" y="412809"/>
                </a:moveTo>
                <a:cubicBezTo>
                  <a:pt x="840059" y="274348"/>
                  <a:pt x="698810" y="135887"/>
                  <a:pt x="535259" y="67121"/>
                </a:cubicBezTo>
                <a:cubicBezTo>
                  <a:pt x="371708" y="-1645"/>
                  <a:pt x="185854" y="-716"/>
                  <a:pt x="0" y="214"/>
                </a:cubicBezTo>
              </a:path>
            </a:pathLst>
          </a:custGeom>
          <a:noFill/>
          <a:ln w="254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F526C5B3-578A-DC49-90EB-B004B0D6953F}"/>
              </a:ext>
            </a:extLst>
          </p:cNvPr>
          <p:cNvSpPr/>
          <p:nvPr/>
        </p:nvSpPr>
        <p:spPr>
          <a:xfrm>
            <a:off x="9337424" y="5131547"/>
            <a:ext cx="45719" cy="438938"/>
          </a:xfrm>
          <a:custGeom>
            <a:avLst/>
            <a:gdLst>
              <a:gd name="connsiteX0" fmla="*/ 981308 w 981308"/>
              <a:gd name="connsiteY0" fmla="*/ 412809 h 412809"/>
              <a:gd name="connsiteX1" fmla="*/ 535259 w 981308"/>
              <a:gd name="connsiteY1" fmla="*/ 67121 h 412809"/>
              <a:gd name="connsiteX2" fmla="*/ 0 w 981308"/>
              <a:gd name="connsiteY2" fmla="*/ 214 h 412809"/>
            </a:gdLst>
            <a:ahLst/>
            <a:cxnLst>
              <a:cxn ang="0">
                <a:pos x="connsiteX0" y="connsiteY0"/>
              </a:cxn>
              <a:cxn ang="0">
                <a:pos x="connsiteX1" y="connsiteY1"/>
              </a:cxn>
              <a:cxn ang="0">
                <a:pos x="connsiteX2" y="connsiteY2"/>
              </a:cxn>
            </a:cxnLst>
            <a:rect l="l" t="t" r="r" b="b"/>
            <a:pathLst>
              <a:path w="981308" h="412809">
                <a:moveTo>
                  <a:pt x="981308" y="412809"/>
                </a:moveTo>
                <a:cubicBezTo>
                  <a:pt x="840059" y="274348"/>
                  <a:pt x="698810" y="135887"/>
                  <a:pt x="535259" y="67121"/>
                </a:cubicBezTo>
                <a:cubicBezTo>
                  <a:pt x="371708" y="-1645"/>
                  <a:pt x="185854" y="-716"/>
                  <a:pt x="0" y="214"/>
                </a:cubicBezTo>
              </a:path>
            </a:pathLst>
          </a:custGeom>
          <a:noFill/>
          <a:ln w="254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A7D8686E-EDC6-A943-B07D-7E8D50677F1A}"/>
              </a:ext>
            </a:extLst>
          </p:cNvPr>
          <p:cNvSpPr/>
          <p:nvPr/>
        </p:nvSpPr>
        <p:spPr>
          <a:xfrm flipH="1" flipV="1">
            <a:off x="9051687" y="1623923"/>
            <a:ext cx="115258" cy="282048"/>
          </a:xfrm>
          <a:custGeom>
            <a:avLst/>
            <a:gdLst>
              <a:gd name="connsiteX0" fmla="*/ 981308 w 981308"/>
              <a:gd name="connsiteY0" fmla="*/ 412809 h 412809"/>
              <a:gd name="connsiteX1" fmla="*/ 535259 w 981308"/>
              <a:gd name="connsiteY1" fmla="*/ 67121 h 412809"/>
              <a:gd name="connsiteX2" fmla="*/ 0 w 981308"/>
              <a:gd name="connsiteY2" fmla="*/ 214 h 412809"/>
            </a:gdLst>
            <a:ahLst/>
            <a:cxnLst>
              <a:cxn ang="0">
                <a:pos x="connsiteX0" y="connsiteY0"/>
              </a:cxn>
              <a:cxn ang="0">
                <a:pos x="connsiteX1" y="connsiteY1"/>
              </a:cxn>
              <a:cxn ang="0">
                <a:pos x="connsiteX2" y="connsiteY2"/>
              </a:cxn>
            </a:cxnLst>
            <a:rect l="l" t="t" r="r" b="b"/>
            <a:pathLst>
              <a:path w="981308" h="412809">
                <a:moveTo>
                  <a:pt x="981308" y="412809"/>
                </a:moveTo>
                <a:cubicBezTo>
                  <a:pt x="840059" y="274348"/>
                  <a:pt x="698810" y="135887"/>
                  <a:pt x="535259" y="67121"/>
                </a:cubicBezTo>
                <a:cubicBezTo>
                  <a:pt x="371708" y="-1645"/>
                  <a:pt x="185854" y="-716"/>
                  <a:pt x="0" y="214"/>
                </a:cubicBezTo>
              </a:path>
            </a:pathLst>
          </a:custGeom>
          <a:noFill/>
          <a:ln w="254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a:extLst>
              <a:ext uri="{FF2B5EF4-FFF2-40B4-BE49-F238E27FC236}">
                <a16:creationId xmlns:a16="http://schemas.microsoft.com/office/drawing/2014/main" id="{4A995E51-3910-5A42-8C21-0A68BF4356F2}"/>
              </a:ext>
            </a:extLst>
          </p:cNvPr>
          <p:cNvPicPr>
            <a:picLocks noChangeAspect="1"/>
          </p:cNvPicPr>
          <p:nvPr/>
        </p:nvPicPr>
        <p:blipFill>
          <a:blip r:embed="rId7"/>
          <a:stretch>
            <a:fillRect/>
          </a:stretch>
        </p:blipFill>
        <p:spPr>
          <a:xfrm>
            <a:off x="10049217" y="4654724"/>
            <a:ext cx="630591" cy="731217"/>
          </a:xfrm>
          <a:prstGeom prst="rect">
            <a:avLst/>
          </a:prstGeom>
        </p:spPr>
      </p:pic>
      <p:sp>
        <p:nvSpPr>
          <p:cNvPr id="52" name="TextBox 51">
            <a:extLst>
              <a:ext uri="{FF2B5EF4-FFF2-40B4-BE49-F238E27FC236}">
                <a16:creationId xmlns:a16="http://schemas.microsoft.com/office/drawing/2014/main" id="{79FB8E73-A3BA-FE40-A6B2-5C8C64771466}"/>
              </a:ext>
            </a:extLst>
          </p:cNvPr>
          <p:cNvSpPr txBox="1"/>
          <p:nvPr/>
        </p:nvSpPr>
        <p:spPr>
          <a:xfrm>
            <a:off x="8885728" y="5538439"/>
            <a:ext cx="973343" cy="523220"/>
          </a:xfrm>
          <a:prstGeom prst="rect">
            <a:avLst/>
          </a:prstGeom>
          <a:noFill/>
        </p:spPr>
        <p:txBody>
          <a:bodyPr wrap="none" rtlCol="0">
            <a:spAutoFit/>
          </a:bodyPr>
          <a:lstStyle/>
          <a:p>
            <a:r>
              <a:rPr lang="en-US" sz="1400" i="1" dirty="0">
                <a:latin typeface="Avenir Light Oblique" panose="020B0402020203090204" pitchFamily="34" charset="77"/>
              </a:rPr>
              <a:t>PROCESS</a:t>
            </a:r>
          </a:p>
          <a:p>
            <a:endParaRPr lang="en-US" sz="1400" i="1" dirty="0">
              <a:latin typeface="Avenir Light Oblique" panose="020B0402020203090204" pitchFamily="34" charset="77"/>
            </a:endParaRPr>
          </a:p>
        </p:txBody>
      </p:sp>
      <p:sp>
        <p:nvSpPr>
          <p:cNvPr id="53" name="Rectangle 52">
            <a:extLst>
              <a:ext uri="{FF2B5EF4-FFF2-40B4-BE49-F238E27FC236}">
                <a16:creationId xmlns:a16="http://schemas.microsoft.com/office/drawing/2014/main" id="{F6C273E4-4A96-2E46-B121-ABE0BDE14268}"/>
              </a:ext>
            </a:extLst>
          </p:cNvPr>
          <p:cNvSpPr/>
          <p:nvPr/>
        </p:nvSpPr>
        <p:spPr>
          <a:xfrm>
            <a:off x="9942966" y="5430717"/>
            <a:ext cx="1882482" cy="738664"/>
          </a:xfrm>
          <a:prstGeom prst="rect">
            <a:avLst/>
          </a:prstGeom>
        </p:spPr>
        <p:txBody>
          <a:bodyPr wrap="square">
            <a:spAutoFit/>
          </a:bodyPr>
          <a:lstStyle/>
          <a:p>
            <a:r>
              <a:rPr lang="en-GB" sz="600" b="0" i="0" dirty="0">
                <a:solidFill>
                  <a:srgbClr val="000000"/>
                </a:solidFill>
                <a:effectLst/>
              </a:rPr>
              <a:t>The implementation of the </a:t>
            </a:r>
            <a:r>
              <a:rPr lang="en-GB" sz="600" b="0" i="0" dirty="0" err="1">
                <a:solidFill>
                  <a:srgbClr val="000000"/>
                </a:solidFill>
                <a:effectLst/>
              </a:rPr>
              <a:t>Sulfacid</a:t>
            </a:r>
            <a:r>
              <a:rPr lang="en-GB" sz="600" b="0" i="0" dirty="0">
                <a:solidFill>
                  <a:srgbClr val="000000"/>
                </a:solidFill>
                <a:effectLst/>
              </a:rPr>
              <a:t> process at the </a:t>
            </a:r>
            <a:r>
              <a:rPr lang="en-GB" sz="600" b="0" i="0" dirty="0" err="1">
                <a:solidFill>
                  <a:srgbClr val="000000"/>
                </a:solidFill>
                <a:effectLst/>
              </a:rPr>
              <a:t>Jorf</a:t>
            </a:r>
            <a:r>
              <a:rPr lang="en-GB" sz="600" b="0" i="0" dirty="0">
                <a:solidFill>
                  <a:srgbClr val="000000"/>
                </a:solidFill>
                <a:effectLst/>
              </a:rPr>
              <a:t> </a:t>
            </a:r>
            <a:r>
              <a:rPr lang="en-GB" sz="600" b="0" i="0" dirty="0" err="1">
                <a:solidFill>
                  <a:srgbClr val="000000"/>
                </a:solidFill>
                <a:effectLst/>
              </a:rPr>
              <a:t>Lasfar</a:t>
            </a:r>
            <a:r>
              <a:rPr lang="en-GB" sz="600" b="0" i="0" dirty="0">
                <a:solidFill>
                  <a:srgbClr val="000000"/>
                </a:solidFill>
                <a:effectLst/>
              </a:rPr>
              <a:t> and Safi industrial platforms required an overall investment of MAD 550 million and marks a an historical </a:t>
            </a:r>
            <a:r>
              <a:rPr lang="en-GB" sz="600" b="0" i="0" dirty="0" err="1">
                <a:solidFill>
                  <a:srgbClr val="000000"/>
                </a:solidFill>
                <a:effectLst/>
              </a:rPr>
              <a:t>milestoneby</a:t>
            </a:r>
            <a:r>
              <a:rPr lang="en-GB" sz="600" b="0" i="0" dirty="0">
                <a:solidFill>
                  <a:srgbClr val="000000"/>
                </a:solidFill>
                <a:effectLst/>
              </a:rPr>
              <a:t> reducing gas emissions by 98%. </a:t>
            </a:r>
            <a:r>
              <a:rPr lang="en-GB" sz="600" b="0" i="0" dirty="0">
                <a:solidFill>
                  <a:srgbClr val="000000"/>
                </a:solidFill>
                <a:effectLst/>
                <a:hlinkClick r:id="rId8"/>
              </a:rPr>
              <a:t>http://www.ocpgroup.ma/en/ocp-group-implements-sulfacid-process-eco-friendly-innovative-investment-reduce-gas-emissions-0</a:t>
            </a:r>
            <a:r>
              <a:rPr lang="en-GB" sz="600" b="0" i="0" dirty="0">
                <a:solidFill>
                  <a:srgbClr val="000000"/>
                </a:solidFill>
                <a:effectLst/>
              </a:rPr>
              <a:t> </a:t>
            </a:r>
            <a:endParaRPr lang="en-US" sz="600" dirty="0"/>
          </a:p>
        </p:txBody>
      </p:sp>
      <p:pic>
        <p:nvPicPr>
          <p:cNvPr id="54" name="Picture 53">
            <a:extLst>
              <a:ext uri="{FF2B5EF4-FFF2-40B4-BE49-F238E27FC236}">
                <a16:creationId xmlns:a16="http://schemas.microsoft.com/office/drawing/2014/main" id="{FFA65E7D-C5D2-D84E-96D0-CD93E5186AA0}"/>
              </a:ext>
            </a:extLst>
          </p:cNvPr>
          <p:cNvPicPr>
            <a:picLocks noChangeAspect="1"/>
          </p:cNvPicPr>
          <p:nvPr/>
        </p:nvPicPr>
        <p:blipFill rotWithShape="1">
          <a:blip r:embed="rId9"/>
          <a:srcRect r="63294"/>
          <a:stretch/>
        </p:blipFill>
        <p:spPr>
          <a:xfrm>
            <a:off x="7058590" y="4705553"/>
            <a:ext cx="640455" cy="729664"/>
          </a:xfrm>
          <a:prstGeom prst="rect">
            <a:avLst/>
          </a:prstGeom>
        </p:spPr>
      </p:pic>
      <p:sp>
        <p:nvSpPr>
          <p:cNvPr id="56" name="Rectangle 55">
            <a:extLst>
              <a:ext uri="{FF2B5EF4-FFF2-40B4-BE49-F238E27FC236}">
                <a16:creationId xmlns:a16="http://schemas.microsoft.com/office/drawing/2014/main" id="{9DAB3B9B-540E-F74B-AFE1-74E05EB82C3D}"/>
              </a:ext>
            </a:extLst>
          </p:cNvPr>
          <p:cNvSpPr/>
          <p:nvPr/>
        </p:nvSpPr>
        <p:spPr>
          <a:xfrm>
            <a:off x="7063672" y="5428580"/>
            <a:ext cx="1935517" cy="1200329"/>
          </a:xfrm>
          <a:prstGeom prst="rect">
            <a:avLst/>
          </a:prstGeom>
        </p:spPr>
        <p:txBody>
          <a:bodyPr wrap="square">
            <a:spAutoFit/>
          </a:bodyPr>
          <a:lstStyle/>
          <a:p>
            <a:r>
              <a:rPr lang="en-GB" sz="600" b="0" i="0" dirty="0">
                <a:effectLst/>
                <a:latin typeface="Arial" panose="020B0604020202020204" pitchFamily="34" charset="0"/>
              </a:rPr>
              <a:t>We report on carbon emissions per 100,000 orders, and we focus on reducing our carbon intensity through operational efficiency. Our business has grown significantly since our baseline year of 2012/13, so naturally, our absolute carbon emissions have risen. Since 2015, our average order volumes have increased by 16.5%. Despite total emissions increasing, we've continued a five-year trend of improving our energy efficiency, resulting in a 27% improvement since our baseline year.  http://</a:t>
            </a:r>
            <a:r>
              <a:rPr lang="en-GB" sz="600" b="0" i="0" dirty="0" err="1">
                <a:effectLst/>
                <a:latin typeface="Arial" panose="020B0604020202020204" pitchFamily="34" charset="0"/>
              </a:rPr>
              <a:t>www.ocadogroup.com</a:t>
            </a:r>
            <a:r>
              <a:rPr lang="en-GB" sz="600" b="0" i="0" dirty="0">
                <a:effectLst/>
                <a:latin typeface="Arial" panose="020B0604020202020204" pitchFamily="34" charset="0"/>
              </a:rPr>
              <a:t>/our-responsibilities/</a:t>
            </a:r>
            <a:r>
              <a:rPr lang="en-GB" sz="600" b="0" i="0" dirty="0" err="1">
                <a:effectLst/>
                <a:latin typeface="Arial" panose="020B0604020202020204" pitchFamily="34" charset="0"/>
              </a:rPr>
              <a:t>environment.asp</a:t>
            </a:r>
            <a:r>
              <a:rPr lang="en-GB" sz="600" dirty="0" err="1">
                <a:latin typeface="Arial" panose="020B0604020202020204" pitchFamily="34" charset="0"/>
              </a:rPr>
              <a:t>x</a:t>
            </a:r>
            <a:endParaRPr lang="en-US" sz="600" dirty="0"/>
          </a:p>
        </p:txBody>
      </p:sp>
      <p:pic>
        <p:nvPicPr>
          <p:cNvPr id="57" name="Picture 56">
            <a:extLst>
              <a:ext uri="{FF2B5EF4-FFF2-40B4-BE49-F238E27FC236}">
                <a16:creationId xmlns:a16="http://schemas.microsoft.com/office/drawing/2014/main" id="{608CB821-8C3B-F943-A620-87F816222BB9}"/>
              </a:ext>
            </a:extLst>
          </p:cNvPr>
          <p:cNvPicPr>
            <a:picLocks noChangeAspect="1"/>
          </p:cNvPicPr>
          <p:nvPr/>
        </p:nvPicPr>
        <p:blipFill>
          <a:blip r:embed="rId10"/>
          <a:stretch>
            <a:fillRect/>
          </a:stretch>
        </p:blipFill>
        <p:spPr>
          <a:xfrm>
            <a:off x="8520682" y="3724475"/>
            <a:ext cx="1416050" cy="1060928"/>
          </a:xfrm>
          <a:prstGeom prst="rect">
            <a:avLst/>
          </a:prstGeom>
        </p:spPr>
      </p:pic>
      <p:sp>
        <p:nvSpPr>
          <p:cNvPr id="58" name="Rectangle 57">
            <a:extLst>
              <a:ext uri="{FF2B5EF4-FFF2-40B4-BE49-F238E27FC236}">
                <a16:creationId xmlns:a16="http://schemas.microsoft.com/office/drawing/2014/main" id="{C1ED70C2-05E2-A748-9C27-79C19D3A9457}"/>
              </a:ext>
            </a:extLst>
          </p:cNvPr>
          <p:cNvSpPr/>
          <p:nvPr/>
        </p:nvSpPr>
        <p:spPr>
          <a:xfrm>
            <a:off x="8536063" y="4770129"/>
            <a:ext cx="1452650" cy="323165"/>
          </a:xfrm>
          <a:prstGeom prst="rect">
            <a:avLst/>
          </a:prstGeom>
        </p:spPr>
        <p:txBody>
          <a:bodyPr wrap="square">
            <a:spAutoFit/>
          </a:bodyPr>
          <a:lstStyle/>
          <a:p>
            <a:r>
              <a:rPr lang="en-US" sz="500" dirty="0">
                <a:hlinkClick r:id="rId11"/>
              </a:rPr>
              <a:t>https://www.slideshare.net/Jetfire/cradletocradle-design-creating-healthy-emissions-a-strategy-for-ecoeffective-product-and-system-design</a:t>
            </a:r>
            <a:r>
              <a:rPr lang="en-US" sz="500" dirty="0"/>
              <a:t> </a:t>
            </a:r>
          </a:p>
        </p:txBody>
      </p:sp>
      <p:pic>
        <p:nvPicPr>
          <p:cNvPr id="59" name="Picture 58">
            <a:extLst>
              <a:ext uri="{FF2B5EF4-FFF2-40B4-BE49-F238E27FC236}">
                <a16:creationId xmlns:a16="http://schemas.microsoft.com/office/drawing/2014/main" id="{9F726B6B-A0FE-B942-8436-1037CCEE1FF5}"/>
              </a:ext>
            </a:extLst>
          </p:cNvPr>
          <p:cNvPicPr>
            <a:picLocks noChangeAspect="1"/>
          </p:cNvPicPr>
          <p:nvPr/>
        </p:nvPicPr>
        <p:blipFill>
          <a:blip r:embed="rId12"/>
          <a:stretch>
            <a:fillRect/>
          </a:stretch>
        </p:blipFill>
        <p:spPr>
          <a:xfrm>
            <a:off x="388270" y="3708652"/>
            <a:ext cx="1052506" cy="1129982"/>
          </a:xfrm>
          <a:prstGeom prst="rect">
            <a:avLst/>
          </a:prstGeom>
        </p:spPr>
      </p:pic>
      <p:sp>
        <p:nvSpPr>
          <p:cNvPr id="60" name="Rectangle 59">
            <a:extLst>
              <a:ext uri="{FF2B5EF4-FFF2-40B4-BE49-F238E27FC236}">
                <a16:creationId xmlns:a16="http://schemas.microsoft.com/office/drawing/2014/main" id="{6DDCDC7B-9B7D-0745-8638-69C4FDA63360}"/>
              </a:ext>
            </a:extLst>
          </p:cNvPr>
          <p:cNvSpPr/>
          <p:nvPr/>
        </p:nvSpPr>
        <p:spPr>
          <a:xfrm>
            <a:off x="334122" y="4838634"/>
            <a:ext cx="1306860" cy="276999"/>
          </a:xfrm>
          <a:prstGeom prst="rect">
            <a:avLst/>
          </a:prstGeom>
        </p:spPr>
        <p:txBody>
          <a:bodyPr wrap="square">
            <a:spAutoFit/>
          </a:bodyPr>
          <a:lstStyle/>
          <a:p>
            <a:r>
              <a:rPr lang="en-US" sz="600" dirty="0">
                <a:hlinkClick r:id="rId13"/>
              </a:rPr>
              <a:t>http://needtoknow.nas.edu/energy/energy-costs/environmental/</a:t>
            </a:r>
            <a:r>
              <a:rPr lang="en-US" sz="600" dirty="0"/>
              <a:t> </a:t>
            </a:r>
          </a:p>
        </p:txBody>
      </p:sp>
      <p:pic>
        <p:nvPicPr>
          <p:cNvPr id="62" name="Picture 61">
            <a:extLst>
              <a:ext uri="{FF2B5EF4-FFF2-40B4-BE49-F238E27FC236}">
                <a16:creationId xmlns:a16="http://schemas.microsoft.com/office/drawing/2014/main" id="{2007C432-ABE6-0C4C-B0BA-E636FD0F8156}"/>
              </a:ext>
            </a:extLst>
          </p:cNvPr>
          <p:cNvPicPr>
            <a:picLocks noChangeAspect="1"/>
          </p:cNvPicPr>
          <p:nvPr/>
        </p:nvPicPr>
        <p:blipFill>
          <a:blip r:embed="rId14"/>
          <a:stretch>
            <a:fillRect/>
          </a:stretch>
        </p:blipFill>
        <p:spPr>
          <a:xfrm>
            <a:off x="626272" y="5408748"/>
            <a:ext cx="2458578" cy="1043865"/>
          </a:xfrm>
          <a:prstGeom prst="rect">
            <a:avLst/>
          </a:prstGeom>
        </p:spPr>
      </p:pic>
      <p:sp>
        <p:nvSpPr>
          <p:cNvPr id="63" name="Rectangle 62">
            <a:extLst>
              <a:ext uri="{FF2B5EF4-FFF2-40B4-BE49-F238E27FC236}">
                <a16:creationId xmlns:a16="http://schemas.microsoft.com/office/drawing/2014/main" id="{569A164B-E85C-4D45-9985-0711193A8B1C}"/>
              </a:ext>
            </a:extLst>
          </p:cNvPr>
          <p:cNvSpPr/>
          <p:nvPr/>
        </p:nvSpPr>
        <p:spPr>
          <a:xfrm>
            <a:off x="626272" y="6415962"/>
            <a:ext cx="2176749" cy="184666"/>
          </a:xfrm>
          <a:prstGeom prst="rect">
            <a:avLst/>
          </a:prstGeom>
        </p:spPr>
        <p:txBody>
          <a:bodyPr wrap="square">
            <a:spAutoFit/>
          </a:bodyPr>
          <a:lstStyle/>
          <a:p>
            <a:r>
              <a:rPr lang="en-US" sz="600" dirty="0">
                <a:hlinkClick r:id="rId15"/>
              </a:rPr>
              <a:t>https://www.britannica.com/science/ecological-succession</a:t>
            </a:r>
            <a:r>
              <a:rPr lang="en-US" sz="600" dirty="0"/>
              <a:t> </a:t>
            </a:r>
          </a:p>
        </p:txBody>
      </p:sp>
      <p:sp>
        <p:nvSpPr>
          <p:cNvPr id="68" name="Freeform 67">
            <a:extLst>
              <a:ext uri="{FF2B5EF4-FFF2-40B4-BE49-F238E27FC236}">
                <a16:creationId xmlns:a16="http://schemas.microsoft.com/office/drawing/2014/main" id="{66B40025-641D-334A-A48D-8C646DA3BAC9}"/>
              </a:ext>
            </a:extLst>
          </p:cNvPr>
          <p:cNvSpPr/>
          <p:nvPr/>
        </p:nvSpPr>
        <p:spPr>
          <a:xfrm>
            <a:off x="9508836" y="5814291"/>
            <a:ext cx="479876" cy="247368"/>
          </a:xfrm>
          <a:custGeom>
            <a:avLst/>
            <a:gdLst>
              <a:gd name="connsiteX0" fmla="*/ 0 w 637309"/>
              <a:gd name="connsiteY0" fmla="*/ 0 h 284265"/>
              <a:gd name="connsiteX1" fmla="*/ 124691 w 637309"/>
              <a:gd name="connsiteY1" fmla="*/ 277091 h 284265"/>
              <a:gd name="connsiteX2" fmla="*/ 637309 w 637309"/>
              <a:gd name="connsiteY2" fmla="*/ 175491 h 284265"/>
            </a:gdLst>
            <a:ahLst/>
            <a:cxnLst>
              <a:cxn ang="0">
                <a:pos x="connsiteX0" y="connsiteY0"/>
              </a:cxn>
              <a:cxn ang="0">
                <a:pos x="connsiteX1" y="connsiteY1"/>
              </a:cxn>
              <a:cxn ang="0">
                <a:pos x="connsiteX2" y="connsiteY2"/>
              </a:cxn>
            </a:cxnLst>
            <a:rect l="l" t="t" r="r" b="b"/>
            <a:pathLst>
              <a:path w="637309" h="284265">
                <a:moveTo>
                  <a:pt x="0" y="0"/>
                </a:moveTo>
                <a:cubicBezTo>
                  <a:pt x="9236" y="123921"/>
                  <a:pt x="18473" y="247843"/>
                  <a:pt x="124691" y="277091"/>
                </a:cubicBezTo>
                <a:cubicBezTo>
                  <a:pt x="230909" y="306340"/>
                  <a:pt x="434109" y="240915"/>
                  <a:pt x="637309" y="175491"/>
                </a:cubicBezTo>
              </a:path>
            </a:pathLst>
          </a:custGeom>
          <a:noFill/>
          <a:ln w="2540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Freeform 69">
            <a:extLst>
              <a:ext uri="{FF2B5EF4-FFF2-40B4-BE49-F238E27FC236}">
                <a16:creationId xmlns:a16="http://schemas.microsoft.com/office/drawing/2014/main" id="{231A8BC9-43B0-1842-B944-85CB26DA5A99}"/>
              </a:ext>
            </a:extLst>
          </p:cNvPr>
          <p:cNvSpPr/>
          <p:nvPr/>
        </p:nvSpPr>
        <p:spPr>
          <a:xfrm flipH="1">
            <a:off x="8938955" y="5847506"/>
            <a:ext cx="333044" cy="221264"/>
          </a:xfrm>
          <a:custGeom>
            <a:avLst/>
            <a:gdLst>
              <a:gd name="connsiteX0" fmla="*/ 0 w 637309"/>
              <a:gd name="connsiteY0" fmla="*/ 0 h 284265"/>
              <a:gd name="connsiteX1" fmla="*/ 124691 w 637309"/>
              <a:gd name="connsiteY1" fmla="*/ 277091 h 284265"/>
              <a:gd name="connsiteX2" fmla="*/ 637309 w 637309"/>
              <a:gd name="connsiteY2" fmla="*/ 175491 h 284265"/>
            </a:gdLst>
            <a:ahLst/>
            <a:cxnLst>
              <a:cxn ang="0">
                <a:pos x="connsiteX0" y="connsiteY0"/>
              </a:cxn>
              <a:cxn ang="0">
                <a:pos x="connsiteX1" y="connsiteY1"/>
              </a:cxn>
              <a:cxn ang="0">
                <a:pos x="connsiteX2" y="connsiteY2"/>
              </a:cxn>
            </a:cxnLst>
            <a:rect l="l" t="t" r="r" b="b"/>
            <a:pathLst>
              <a:path w="637309" h="284265">
                <a:moveTo>
                  <a:pt x="0" y="0"/>
                </a:moveTo>
                <a:cubicBezTo>
                  <a:pt x="9236" y="123921"/>
                  <a:pt x="18473" y="247843"/>
                  <a:pt x="124691" y="277091"/>
                </a:cubicBezTo>
                <a:cubicBezTo>
                  <a:pt x="230909" y="306340"/>
                  <a:pt x="434109" y="240915"/>
                  <a:pt x="637309" y="175491"/>
                </a:cubicBezTo>
              </a:path>
            </a:pathLst>
          </a:custGeom>
          <a:noFill/>
          <a:ln w="2540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Freeform 70">
            <a:extLst>
              <a:ext uri="{FF2B5EF4-FFF2-40B4-BE49-F238E27FC236}">
                <a16:creationId xmlns:a16="http://schemas.microsoft.com/office/drawing/2014/main" id="{55BDC79F-AFDC-BD47-949A-56CE365C7F23}"/>
              </a:ext>
            </a:extLst>
          </p:cNvPr>
          <p:cNvSpPr/>
          <p:nvPr/>
        </p:nvSpPr>
        <p:spPr>
          <a:xfrm>
            <a:off x="1600201" y="4515357"/>
            <a:ext cx="431764" cy="341460"/>
          </a:xfrm>
          <a:custGeom>
            <a:avLst/>
            <a:gdLst>
              <a:gd name="connsiteX0" fmla="*/ 981308 w 981308"/>
              <a:gd name="connsiteY0" fmla="*/ 412809 h 412809"/>
              <a:gd name="connsiteX1" fmla="*/ 535259 w 981308"/>
              <a:gd name="connsiteY1" fmla="*/ 67121 h 412809"/>
              <a:gd name="connsiteX2" fmla="*/ 0 w 981308"/>
              <a:gd name="connsiteY2" fmla="*/ 214 h 412809"/>
            </a:gdLst>
            <a:ahLst/>
            <a:cxnLst>
              <a:cxn ang="0">
                <a:pos x="connsiteX0" y="connsiteY0"/>
              </a:cxn>
              <a:cxn ang="0">
                <a:pos x="connsiteX1" y="connsiteY1"/>
              </a:cxn>
              <a:cxn ang="0">
                <a:pos x="connsiteX2" y="connsiteY2"/>
              </a:cxn>
            </a:cxnLst>
            <a:rect l="l" t="t" r="r" b="b"/>
            <a:pathLst>
              <a:path w="981308" h="412809">
                <a:moveTo>
                  <a:pt x="981308" y="412809"/>
                </a:moveTo>
                <a:cubicBezTo>
                  <a:pt x="840059" y="274348"/>
                  <a:pt x="698810" y="135887"/>
                  <a:pt x="535259" y="67121"/>
                </a:cubicBezTo>
                <a:cubicBezTo>
                  <a:pt x="371708" y="-1645"/>
                  <a:pt x="185854" y="-716"/>
                  <a:pt x="0" y="214"/>
                </a:cubicBezTo>
              </a:path>
            </a:pathLst>
          </a:custGeom>
          <a:noFill/>
          <a:ln w="254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a:extLst>
              <a:ext uri="{FF2B5EF4-FFF2-40B4-BE49-F238E27FC236}">
                <a16:creationId xmlns:a16="http://schemas.microsoft.com/office/drawing/2014/main" id="{13BF0475-1A87-CD45-B004-2B4BCD7A4D53}"/>
              </a:ext>
            </a:extLst>
          </p:cNvPr>
          <p:cNvSpPr/>
          <p:nvPr/>
        </p:nvSpPr>
        <p:spPr>
          <a:xfrm flipH="1">
            <a:off x="2177968" y="5131547"/>
            <a:ext cx="45719" cy="272628"/>
          </a:xfrm>
          <a:custGeom>
            <a:avLst/>
            <a:gdLst>
              <a:gd name="connsiteX0" fmla="*/ 981308 w 981308"/>
              <a:gd name="connsiteY0" fmla="*/ 412809 h 412809"/>
              <a:gd name="connsiteX1" fmla="*/ 535259 w 981308"/>
              <a:gd name="connsiteY1" fmla="*/ 67121 h 412809"/>
              <a:gd name="connsiteX2" fmla="*/ 0 w 981308"/>
              <a:gd name="connsiteY2" fmla="*/ 214 h 412809"/>
            </a:gdLst>
            <a:ahLst/>
            <a:cxnLst>
              <a:cxn ang="0">
                <a:pos x="connsiteX0" y="connsiteY0"/>
              </a:cxn>
              <a:cxn ang="0">
                <a:pos x="connsiteX1" y="connsiteY1"/>
              </a:cxn>
              <a:cxn ang="0">
                <a:pos x="connsiteX2" y="connsiteY2"/>
              </a:cxn>
            </a:cxnLst>
            <a:rect l="l" t="t" r="r" b="b"/>
            <a:pathLst>
              <a:path w="981308" h="412809">
                <a:moveTo>
                  <a:pt x="981308" y="412809"/>
                </a:moveTo>
                <a:cubicBezTo>
                  <a:pt x="840059" y="274348"/>
                  <a:pt x="698810" y="135887"/>
                  <a:pt x="535259" y="67121"/>
                </a:cubicBezTo>
                <a:cubicBezTo>
                  <a:pt x="371708" y="-1645"/>
                  <a:pt x="185854" y="-716"/>
                  <a:pt x="0" y="214"/>
                </a:cubicBezTo>
              </a:path>
            </a:pathLst>
          </a:custGeom>
          <a:noFill/>
          <a:ln w="254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a:extLst>
              <a:ext uri="{FF2B5EF4-FFF2-40B4-BE49-F238E27FC236}">
                <a16:creationId xmlns:a16="http://schemas.microsoft.com/office/drawing/2014/main" id="{F08429FD-7C53-5D4C-A353-CB92398C9397}"/>
              </a:ext>
            </a:extLst>
          </p:cNvPr>
          <p:cNvSpPr/>
          <p:nvPr/>
        </p:nvSpPr>
        <p:spPr>
          <a:xfrm flipV="1">
            <a:off x="6433473" y="3636507"/>
            <a:ext cx="2628400" cy="1901932"/>
          </a:xfrm>
          <a:custGeom>
            <a:avLst/>
            <a:gdLst>
              <a:gd name="connsiteX0" fmla="*/ 0 w 1620456"/>
              <a:gd name="connsiteY0" fmla="*/ 1562649 h 1562649"/>
              <a:gd name="connsiteX1" fmla="*/ 115747 w 1620456"/>
              <a:gd name="connsiteY1" fmla="*/ 1527925 h 1562649"/>
              <a:gd name="connsiteX2" fmla="*/ 150471 w 1620456"/>
              <a:gd name="connsiteY2" fmla="*/ 1493201 h 1562649"/>
              <a:gd name="connsiteX3" fmla="*/ 208344 w 1620456"/>
              <a:gd name="connsiteY3" fmla="*/ 1458477 h 1562649"/>
              <a:gd name="connsiteX4" fmla="*/ 324091 w 1620456"/>
              <a:gd name="connsiteY4" fmla="*/ 1365880 h 1562649"/>
              <a:gd name="connsiteX5" fmla="*/ 370390 w 1620456"/>
              <a:gd name="connsiteY5" fmla="*/ 1331156 h 1562649"/>
              <a:gd name="connsiteX6" fmla="*/ 462987 w 1620456"/>
              <a:gd name="connsiteY6" fmla="*/ 1203834 h 1562649"/>
              <a:gd name="connsiteX7" fmla="*/ 520861 w 1620456"/>
              <a:gd name="connsiteY7" fmla="*/ 1134386 h 1562649"/>
              <a:gd name="connsiteX8" fmla="*/ 567159 w 1620456"/>
              <a:gd name="connsiteY8" fmla="*/ 1053363 h 1562649"/>
              <a:gd name="connsiteX9" fmla="*/ 613458 w 1620456"/>
              <a:gd name="connsiteY9" fmla="*/ 1007065 h 1562649"/>
              <a:gd name="connsiteX10" fmla="*/ 659757 w 1620456"/>
              <a:gd name="connsiteY10" fmla="*/ 937616 h 1562649"/>
              <a:gd name="connsiteX11" fmla="*/ 682906 w 1620456"/>
              <a:gd name="connsiteY11" fmla="*/ 891318 h 1562649"/>
              <a:gd name="connsiteX12" fmla="*/ 914400 w 1620456"/>
              <a:gd name="connsiteY12" fmla="*/ 625100 h 1562649"/>
              <a:gd name="connsiteX13" fmla="*/ 1088020 w 1620456"/>
              <a:gd name="connsiteY13" fmla="*/ 474629 h 1562649"/>
              <a:gd name="connsiteX14" fmla="*/ 1215342 w 1620456"/>
              <a:gd name="connsiteY14" fmla="*/ 382032 h 1562649"/>
              <a:gd name="connsiteX15" fmla="*/ 1273215 w 1620456"/>
              <a:gd name="connsiteY15" fmla="*/ 335733 h 1562649"/>
              <a:gd name="connsiteX16" fmla="*/ 1365813 w 1620456"/>
              <a:gd name="connsiteY16" fmla="*/ 254710 h 1562649"/>
              <a:gd name="connsiteX17" fmla="*/ 1469985 w 1620456"/>
              <a:gd name="connsiteY17" fmla="*/ 138963 h 1562649"/>
              <a:gd name="connsiteX18" fmla="*/ 1527858 w 1620456"/>
              <a:gd name="connsiteY18" fmla="*/ 92665 h 1562649"/>
              <a:gd name="connsiteX19" fmla="*/ 1585732 w 1620456"/>
              <a:gd name="connsiteY19" fmla="*/ 34791 h 1562649"/>
              <a:gd name="connsiteX20" fmla="*/ 1620456 w 1620456"/>
              <a:gd name="connsiteY20" fmla="*/ 67 h 156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20456" h="1562649">
                <a:moveTo>
                  <a:pt x="0" y="1562649"/>
                </a:moveTo>
                <a:cubicBezTo>
                  <a:pt x="38582" y="1551074"/>
                  <a:pt x="79173" y="1544805"/>
                  <a:pt x="115747" y="1527925"/>
                </a:cubicBezTo>
                <a:cubicBezTo>
                  <a:pt x="130609" y="1521065"/>
                  <a:pt x="137376" y="1503022"/>
                  <a:pt x="150471" y="1493201"/>
                </a:cubicBezTo>
                <a:cubicBezTo>
                  <a:pt x="168469" y="1479703"/>
                  <a:pt x="190202" y="1471781"/>
                  <a:pt x="208344" y="1458477"/>
                </a:cubicBezTo>
                <a:cubicBezTo>
                  <a:pt x="248188" y="1429258"/>
                  <a:pt x="285239" y="1396406"/>
                  <a:pt x="324091" y="1365880"/>
                </a:cubicBezTo>
                <a:cubicBezTo>
                  <a:pt x="339260" y="1353962"/>
                  <a:pt x="358040" y="1345976"/>
                  <a:pt x="370390" y="1331156"/>
                </a:cubicBezTo>
                <a:cubicBezTo>
                  <a:pt x="554807" y="1109854"/>
                  <a:pt x="329036" y="1388016"/>
                  <a:pt x="462987" y="1203834"/>
                </a:cubicBezTo>
                <a:cubicBezTo>
                  <a:pt x="480711" y="1179464"/>
                  <a:pt x="503709" y="1159162"/>
                  <a:pt x="520861" y="1134386"/>
                </a:cubicBezTo>
                <a:cubicBezTo>
                  <a:pt x="538567" y="1108811"/>
                  <a:pt x="548863" y="1078520"/>
                  <a:pt x="567159" y="1053363"/>
                </a:cubicBezTo>
                <a:cubicBezTo>
                  <a:pt x="579996" y="1035712"/>
                  <a:pt x="599824" y="1024108"/>
                  <a:pt x="613458" y="1007065"/>
                </a:cubicBezTo>
                <a:cubicBezTo>
                  <a:pt x="630839" y="985339"/>
                  <a:pt x="645443" y="961474"/>
                  <a:pt x="659757" y="937616"/>
                </a:cubicBezTo>
                <a:cubicBezTo>
                  <a:pt x="668634" y="922821"/>
                  <a:pt x="672553" y="905121"/>
                  <a:pt x="682906" y="891318"/>
                </a:cubicBezTo>
                <a:cubicBezTo>
                  <a:pt x="754008" y="796515"/>
                  <a:pt x="826812" y="704725"/>
                  <a:pt x="914400" y="625100"/>
                </a:cubicBezTo>
                <a:cubicBezTo>
                  <a:pt x="971067" y="573584"/>
                  <a:pt x="1026084" y="519673"/>
                  <a:pt x="1088020" y="474629"/>
                </a:cubicBezTo>
                <a:cubicBezTo>
                  <a:pt x="1130461" y="443763"/>
                  <a:pt x="1178236" y="419140"/>
                  <a:pt x="1215342" y="382032"/>
                </a:cubicBezTo>
                <a:cubicBezTo>
                  <a:pt x="1248327" y="349045"/>
                  <a:pt x="1229411" y="364935"/>
                  <a:pt x="1273215" y="335733"/>
                </a:cubicBezTo>
                <a:cubicBezTo>
                  <a:pt x="1345366" y="239531"/>
                  <a:pt x="1263491" y="336567"/>
                  <a:pt x="1365813" y="254710"/>
                </a:cubicBezTo>
                <a:cubicBezTo>
                  <a:pt x="1453248" y="184763"/>
                  <a:pt x="1395693" y="213255"/>
                  <a:pt x="1469985" y="138963"/>
                </a:cubicBezTo>
                <a:cubicBezTo>
                  <a:pt x="1487454" y="121494"/>
                  <a:pt x="1509495" y="109191"/>
                  <a:pt x="1527858" y="92665"/>
                </a:cubicBezTo>
                <a:cubicBezTo>
                  <a:pt x="1548137" y="74414"/>
                  <a:pt x="1570599" y="57491"/>
                  <a:pt x="1585732" y="34791"/>
                </a:cubicBezTo>
                <a:cubicBezTo>
                  <a:pt x="1611021" y="-3143"/>
                  <a:pt x="1594970" y="67"/>
                  <a:pt x="1620456" y="67"/>
                </a:cubicBezTo>
              </a:path>
            </a:pathLst>
          </a:custGeom>
          <a:noFill/>
          <a:ln w="50800" cap="rnd">
            <a:solidFill>
              <a:schemeClr val="tx1">
                <a:lumMod val="75000"/>
                <a:lumOff val="2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74">
            <a:extLst>
              <a:ext uri="{FF2B5EF4-FFF2-40B4-BE49-F238E27FC236}">
                <a16:creationId xmlns:a16="http://schemas.microsoft.com/office/drawing/2014/main" id="{62D42073-825F-C243-93C5-476E04AF12FD}"/>
              </a:ext>
            </a:extLst>
          </p:cNvPr>
          <p:cNvSpPr/>
          <p:nvPr/>
        </p:nvSpPr>
        <p:spPr>
          <a:xfrm flipH="1" flipV="1">
            <a:off x="2657080" y="3636506"/>
            <a:ext cx="2234555" cy="1264063"/>
          </a:xfrm>
          <a:custGeom>
            <a:avLst/>
            <a:gdLst>
              <a:gd name="connsiteX0" fmla="*/ 0 w 1620456"/>
              <a:gd name="connsiteY0" fmla="*/ 1562649 h 1562649"/>
              <a:gd name="connsiteX1" fmla="*/ 115747 w 1620456"/>
              <a:gd name="connsiteY1" fmla="*/ 1527925 h 1562649"/>
              <a:gd name="connsiteX2" fmla="*/ 150471 w 1620456"/>
              <a:gd name="connsiteY2" fmla="*/ 1493201 h 1562649"/>
              <a:gd name="connsiteX3" fmla="*/ 208344 w 1620456"/>
              <a:gd name="connsiteY3" fmla="*/ 1458477 h 1562649"/>
              <a:gd name="connsiteX4" fmla="*/ 324091 w 1620456"/>
              <a:gd name="connsiteY4" fmla="*/ 1365880 h 1562649"/>
              <a:gd name="connsiteX5" fmla="*/ 370390 w 1620456"/>
              <a:gd name="connsiteY5" fmla="*/ 1331156 h 1562649"/>
              <a:gd name="connsiteX6" fmla="*/ 462987 w 1620456"/>
              <a:gd name="connsiteY6" fmla="*/ 1203834 h 1562649"/>
              <a:gd name="connsiteX7" fmla="*/ 520861 w 1620456"/>
              <a:gd name="connsiteY7" fmla="*/ 1134386 h 1562649"/>
              <a:gd name="connsiteX8" fmla="*/ 567159 w 1620456"/>
              <a:gd name="connsiteY8" fmla="*/ 1053363 h 1562649"/>
              <a:gd name="connsiteX9" fmla="*/ 613458 w 1620456"/>
              <a:gd name="connsiteY9" fmla="*/ 1007065 h 1562649"/>
              <a:gd name="connsiteX10" fmla="*/ 659757 w 1620456"/>
              <a:gd name="connsiteY10" fmla="*/ 937616 h 1562649"/>
              <a:gd name="connsiteX11" fmla="*/ 682906 w 1620456"/>
              <a:gd name="connsiteY11" fmla="*/ 891318 h 1562649"/>
              <a:gd name="connsiteX12" fmla="*/ 914400 w 1620456"/>
              <a:gd name="connsiteY12" fmla="*/ 625100 h 1562649"/>
              <a:gd name="connsiteX13" fmla="*/ 1088020 w 1620456"/>
              <a:gd name="connsiteY13" fmla="*/ 474629 h 1562649"/>
              <a:gd name="connsiteX14" fmla="*/ 1215342 w 1620456"/>
              <a:gd name="connsiteY14" fmla="*/ 382032 h 1562649"/>
              <a:gd name="connsiteX15" fmla="*/ 1273215 w 1620456"/>
              <a:gd name="connsiteY15" fmla="*/ 335733 h 1562649"/>
              <a:gd name="connsiteX16" fmla="*/ 1365813 w 1620456"/>
              <a:gd name="connsiteY16" fmla="*/ 254710 h 1562649"/>
              <a:gd name="connsiteX17" fmla="*/ 1469985 w 1620456"/>
              <a:gd name="connsiteY17" fmla="*/ 138963 h 1562649"/>
              <a:gd name="connsiteX18" fmla="*/ 1527858 w 1620456"/>
              <a:gd name="connsiteY18" fmla="*/ 92665 h 1562649"/>
              <a:gd name="connsiteX19" fmla="*/ 1585732 w 1620456"/>
              <a:gd name="connsiteY19" fmla="*/ 34791 h 1562649"/>
              <a:gd name="connsiteX20" fmla="*/ 1620456 w 1620456"/>
              <a:gd name="connsiteY20" fmla="*/ 67 h 156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20456" h="1562649">
                <a:moveTo>
                  <a:pt x="0" y="1562649"/>
                </a:moveTo>
                <a:cubicBezTo>
                  <a:pt x="38582" y="1551074"/>
                  <a:pt x="79173" y="1544805"/>
                  <a:pt x="115747" y="1527925"/>
                </a:cubicBezTo>
                <a:cubicBezTo>
                  <a:pt x="130609" y="1521065"/>
                  <a:pt x="137376" y="1503022"/>
                  <a:pt x="150471" y="1493201"/>
                </a:cubicBezTo>
                <a:cubicBezTo>
                  <a:pt x="168469" y="1479703"/>
                  <a:pt x="190202" y="1471781"/>
                  <a:pt x="208344" y="1458477"/>
                </a:cubicBezTo>
                <a:cubicBezTo>
                  <a:pt x="248188" y="1429258"/>
                  <a:pt x="285239" y="1396406"/>
                  <a:pt x="324091" y="1365880"/>
                </a:cubicBezTo>
                <a:cubicBezTo>
                  <a:pt x="339260" y="1353962"/>
                  <a:pt x="358040" y="1345976"/>
                  <a:pt x="370390" y="1331156"/>
                </a:cubicBezTo>
                <a:cubicBezTo>
                  <a:pt x="554807" y="1109854"/>
                  <a:pt x="329036" y="1388016"/>
                  <a:pt x="462987" y="1203834"/>
                </a:cubicBezTo>
                <a:cubicBezTo>
                  <a:pt x="480711" y="1179464"/>
                  <a:pt x="503709" y="1159162"/>
                  <a:pt x="520861" y="1134386"/>
                </a:cubicBezTo>
                <a:cubicBezTo>
                  <a:pt x="538567" y="1108811"/>
                  <a:pt x="548863" y="1078520"/>
                  <a:pt x="567159" y="1053363"/>
                </a:cubicBezTo>
                <a:cubicBezTo>
                  <a:pt x="579996" y="1035712"/>
                  <a:pt x="599824" y="1024108"/>
                  <a:pt x="613458" y="1007065"/>
                </a:cubicBezTo>
                <a:cubicBezTo>
                  <a:pt x="630839" y="985339"/>
                  <a:pt x="645443" y="961474"/>
                  <a:pt x="659757" y="937616"/>
                </a:cubicBezTo>
                <a:cubicBezTo>
                  <a:pt x="668634" y="922821"/>
                  <a:pt x="672553" y="905121"/>
                  <a:pt x="682906" y="891318"/>
                </a:cubicBezTo>
                <a:cubicBezTo>
                  <a:pt x="754008" y="796515"/>
                  <a:pt x="826812" y="704725"/>
                  <a:pt x="914400" y="625100"/>
                </a:cubicBezTo>
                <a:cubicBezTo>
                  <a:pt x="971067" y="573584"/>
                  <a:pt x="1026084" y="519673"/>
                  <a:pt x="1088020" y="474629"/>
                </a:cubicBezTo>
                <a:cubicBezTo>
                  <a:pt x="1130461" y="443763"/>
                  <a:pt x="1178236" y="419140"/>
                  <a:pt x="1215342" y="382032"/>
                </a:cubicBezTo>
                <a:cubicBezTo>
                  <a:pt x="1248327" y="349045"/>
                  <a:pt x="1229411" y="364935"/>
                  <a:pt x="1273215" y="335733"/>
                </a:cubicBezTo>
                <a:cubicBezTo>
                  <a:pt x="1345366" y="239531"/>
                  <a:pt x="1263491" y="336567"/>
                  <a:pt x="1365813" y="254710"/>
                </a:cubicBezTo>
                <a:cubicBezTo>
                  <a:pt x="1453248" y="184763"/>
                  <a:pt x="1395693" y="213255"/>
                  <a:pt x="1469985" y="138963"/>
                </a:cubicBezTo>
                <a:cubicBezTo>
                  <a:pt x="1487454" y="121494"/>
                  <a:pt x="1509495" y="109191"/>
                  <a:pt x="1527858" y="92665"/>
                </a:cubicBezTo>
                <a:cubicBezTo>
                  <a:pt x="1548137" y="74414"/>
                  <a:pt x="1570599" y="57491"/>
                  <a:pt x="1585732" y="34791"/>
                </a:cubicBezTo>
                <a:cubicBezTo>
                  <a:pt x="1611021" y="-3143"/>
                  <a:pt x="1594970" y="67"/>
                  <a:pt x="1620456" y="67"/>
                </a:cubicBezTo>
              </a:path>
            </a:pathLst>
          </a:custGeom>
          <a:noFill/>
          <a:ln w="50800" cap="rnd">
            <a:solidFill>
              <a:schemeClr val="tx1">
                <a:lumMod val="75000"/>
                <a:lumOff val="2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7BBBF3D9-B543-C143-8956-31CCE4D8019D}"/>
              </a:ext>
            </a:extLst>
          </p:cNvPr>
          <p:cNvSpPr/>
          <p:nvPr/>
        </p:nvSpPr>
        <p:spPr>
          <a:xfrm>
            <a:off x="3179918" y="4843001"/>
            <a:ext cx="2920484" cy="1200329"/>
          </a:xfrm>
          <a:prstGeom prst="rect">
            <a:avLst/>
          </a:prstGeom>
        </p:spPr>
        <p:txBody>
          <a:bodyPr wrap="square">
            <a:spAutoFit/>
          </a:bodyPr>
          <a:lstStyle/>
          <a:p>
            <a:r>
              <a:rPr lang="en-GB" sz="600" b="0" i="0" dirty="0">
                <a:solidFill>
                  <a:srgbClr val="3A3A3A"/>
                </a:solidFill>
                <a:effectLst/>
                <a:latin typeface="Open Sans"/>
              </a:rPr>
              <a:t>OUTCOME OF SUCCESSION</a:t>
            </a:r>
            <a:br>
              <a:rPr lang="en-GB" sz="600" b="0" i="0" dirty="0">
                <a:solidFill>
                  <a:srgbClr val="3A3A3A"/>
                </a:solidFill>
                <a:effectLst/>
                <a:latin typeface="Open Sans"/>
              </a:rPr>
            </a:br>
            <a:r>
              <a:rPr lang="en-GB" sz="600" b="0" i="0" dirty="0">
                <a:solidFill>
                  <a:srgbClr val="3A3A3A"/>
                </a:solidFill>
                <a:effectLst/>
                <a:latin typeface="Open Sans"/>
              </a:rPr>
              <a:t>1. Species of organisms usually replace one another in the sere since populations make conditions suitable for others.</a:t>
            </a:r>
            <a:br>
              <a:rPr lang="en-GB" sz="600" b="0" i="0" dirty="0">
                <a:solidFill>
                  <a:srgbClr val="3A3A3A"/>
                </a:solidFill>
                <a:effectLst/>
                <a:latin typeface="Open Sans"/>
              </a:rPr>
            </a:br>
            <a:r>
              <a:rPr lang="en-GB" sz="600" b="0" i="0" dirty="0">
                <a:solidFill>
                  <a:srgbClr val="3A3A3A"/>
                </a:solidFill>
                <a:effectLst/>
                <a:latin typeface="Open Sans"/>
              </a:rPr>
              <a:t>2. There is acceleration of the replacement process since some species that make conditions </a:t>
            </a:r>
            <a:r>
              <a:rPr lang="en-GB" sz="600" b="0" i="0" dirty="0" err="1">
                <a:solidFill>
                  <a:srgbClr val="3A3A3A"/>
                </a:solidFill>
                <a:effectLst/>
                <a:latin typeface="Open Sans"/>
              </a:rPr>
              <a:t>favorable</a:t>
            </a:r>
            <a:r>
              <a:rPr lang="en-GB" sz="600" b="0" i="0" dirty="0">
                <a:solidFill>
                  <a:srgbClr val="3A3A3A"/>
                </a:solidFill>
                <a:effectLst/>
                <a:latin typeface="Open Sans"/>
              </a:rPr>
              <a:t> for others , in turn create </a:t>
            </a:r>
            <a:r>
              <a:rPr lang="en-GB" sz="600" b="0" i="0" dirty="0" err="1">
                <a:solidFill>
                  <a:srgbClr val="3A3A3A"/>
                </a:solidFill>
                <a:effectLst/>
                <a:latin typeface="Open Sans"/>
              </a:rPr>
              <a:t>unfavorable</a:t>
            </a:r>
            <a:r>
              <a:rPr lang="en-GB" sz="600" b="0" i="0" dirty="0">
                <a:solidFill>
                  <a:srgbClr val="3A3A3A"/>
                </a:solidFill>
                <a:effectLst/>
                <a:latin typeface="Open Sans"/>
              </a:rPr>
              <a:t> conditions for themselves.</a:t>
            </a:r>
            <a:br>
              <a:rPr lang="en-GB" sz="600" b="0" i="0" dirty="0">
                <a:solidFill>
                  <a:srgbClr val="3A3A3A"/>
                </a:solidFill>
                <a:effectLst/>
                <a:latin typeface="Open Sans"/>
              </a:rPr>
            </a:br>
            <a:r>
              <a:rPr lang="en-GB" sz="600" b="0" i="0" dirty="0">
                <a:solidFill>
                  <a:srgbClr val="3A3A3A"/>
                </a:solidFill>
                <a:effectLst/>
                <a:latin typeface="Open Sans"/>
              </a:rPr>
              <a:t>3. There are changes in the structure of species and the community activities due to changes in physical environment with time.</a:t>
            </a:r>
            <a:br>
              <a:rPr lang="en-GB" sz="600" b="0" i="0" dirty="0">
                <a:solidFill>
                  <a:srgbClr val="3A3A3A"/>
                </a:solidFill>
                <a:effectLst/>
                <a:latin typeface="Open Sans"/>
              </a:rPr>
            </a:br>
            <a:r>
              <a:rPr lang="en-GB" sz="600" b="0" i="0" dirty="0">
                <a:solidFill>
                  <a:srgbClr val="3A3A3A"/>
                </a:solidFill>
                <a:effectLst/>
                <a:latin typeface="Open Sans"/>
              </a:rPr>
              <a:t>4. It brings about an equilibrium since bare or abandoned habitats are colonized by a variety of organisms similar to those in the </a:t>
            </a:r>
            <a:r>
              <a:rPr lang="en-GB" sz="600" b="0" i="0" dirty="0" err="1">
                <a:solidFill>
                  <a:srgbClr val="3A3A3A"/>
                </a:solidFill>
                <a:effectLst/>
                <a:latin typeface="Open Sans"/>
              </a:rPr>
              <a:t>neighboring</a:t>
            </a:r>
            <a:r>
              <a:rPr lang="en-GB" sz="600" b="0" i="0" dirty="0">
                <a:solidFill>
                  <a:srgbClr val="3A3A3A"/>
                </a:solidFill>
                <a:effectLst/>
                <a:latin typeface="Open Sans"/>
              </a:rPr>
              <a:t> habitats.</a:t>
            </a:r>
            <a:br>
              <a:rPr lang="en-GB" sz="600" b="0" i="0" dirty="0">
                <a:solidFill>
                  <a:srgbClr val="3A3A3A"/>
                </a:solidFill>
                <a:effectLst/>
                <a:latin typeface="Open Sans"/>
              </a:rPr>
            </a:br>
            <a:r>
              <a:rPr lang="en-GB" sz="600" b="0" i="0" dirty="0">
                <a:solidFill>
                  <a:srgbClr val="3A3A3A"/>
                </a:solidFill>
                <a:effectLst/>
                <a:latin typeface="Open Sans"/>
              </a:rPr>
              <a:t>5. The establishment of the climax community is the final outcome of succession.</a:t>
            </a:r>
          </a:p>
          <a:p>
            <a:br>
              <a:rPr lang="en-GB" sz="600" dirty="0"/>
            </a:br>
            <a:endParaRPr lang="en-US" sz="600" dirty="0"/>
          </a:p>
        </p:txBody>
      </p:sp>
      <p:sp>
        <p:nvSpPr>
          <p:cNvPr id="77" name="Rectangle 76">
            <a:extLst>
              <a:ext uri="{FF2B5EF4-FFF2-40B4-BE49-F238E27FC236}">
                <a16:creationId xmlns:a16="http://schemas.microsoft.com/office/drawing/2014/main" id="{608F1C9D-DEF1-314C-BF87-A1F1708DB7A1}"/>
              </a:ext>
            </a:extLst>
          </p:cNvPr>
          <p:cNvSpPr/>
          <p:nvPr/>
        </p:nvSpPr>
        <p:spPr>
          <a:xfrm>
            <a:off x="3243809" y="5850889"/>
            <a:ext cx="2336509" cy="369332"/>
          </a:xfrm>
          <a:prstGeom prst="rect">
            <a:avLst/>
          </a:prstGeom>
        </p:spPr>
        <p:txBody>
          <a:bodyPr wrap="square">
            <a:spAutoFit/>
          </a:bodyPr>
          <a:lstStyle/>
          <a:p>
            <a:r>
              <a:rPr lang="en-US" sz="600" dirty="0">
                <a:hlinkClick r:id="rId16"/>
              </a:rPr>
              <a:t>https://www.sabyfy.com/ecology-meaning-succession-characteristics-outcome-primary-secondary-and-process-of-succession/</a:t>
            </a:r>
            <a:r>
              <a:rPr lang="en-US" sz="600" dirty="0"/>
              <a:t> </a:t>
            </a:r>
          </a:p>
        </p:txBody>
      </p:sp>
      <p:sp>
        <p:nvSpPr>
          <p:cNvPr id="78" name="Freeform 77">
            <a:extLst>
              <a:ext uri="{FF2B5EF4-FFF2-40B4-BE49-F238E27FC236}">
                <a16:creationId xmlns:a16="http://schemas.microsoft.com/office/drawing/2014/main" id="{CBD90693-C8FE-E941-8C64-67D78D704BAF}"/>
              </a:ext>
            </a:extLst>
          </p:cNvPr>
          <p:cNvSpPr/>
          <p:nvPr/>
        </p:nvSpPr>
        <p:spPr>
          <a:xfrm>
            <a:off x="2519906" y="5115633"/>
            <a:ext cx="660012" cy="66568"/>
          </a:xfrm>
          <a:custGeom>
            <a:avLst/>
            <a:gdLst>
              <a:gd name="connsiteX0" fmla="*/ 981308 w 981308"/>
              <a:gd name="connsiteY0" fmla="*/ 412809 h 412809"/>
              <a:gd name="connsiteX1" fmla="*/ 535259 w 981308"/>
              <a:gd name="connsiteY1" fmla="*/ 67121 h 412809"/>
              <a:gd name="connsiteX2" fmla="*/ 0 w 981308"/>
              <a:gd name="connsiteY2" fmla="*/ 214 h 412809"/>
            </a:gdLst>
            <a:ahLst/>
            <a:cxnLst>
              <a:cxn ang="0">
                <a:pos x="connsiteX0" y="connsiteY0"/>
              </a:cxn>
              <a:cxn ang="0">
                <a:pos x="connsiteX1" y="connsiteY1"/>
              </a:cxn>
              <a:cxn ang="0">
                <a:pos x="connsiteX2" y="connsiteY2"/>
              </a:cxn>
            </a:cxnLst>
            <a:rect l="l" t="t" r="r" b="b"/>
            <a:pathLst>
              <a:path w="981308" h="412809">
                <a:moveTo>
                  <a:pt x="981308" y="412809"/>
                </a:moveTo>
                <a:cubicBezTo>
                  <a:pt x="840059" y="274348"/>
                  <a:pt x="698810" y="135887"/>
                  <a:pt x="535259" y="67121"/>
                </a:cubicBezTo>
                <a:cubicBezTo>
                  <a:pt x="371708" y="-1645"/>
                  <a:pt x="185854" y="-716"/>
                  <a:pt x="0" y="214"/>
                </a:cubicBezTo>
              </a:path>
            </a:pathLst>
          </a:custGeom>
          <a:noFill/>
          <a:ln w="254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1D4B428E-71A1-D44C-A87E-BC336DE8AA52}"/>
              </a:ext>
            </a:extLst>
          </p:cNvPr>
          <p:cNvSpPr/>
          <p:nvPr/>
        </p:nvSpPr>
        <p:spPr>
          <a:xfrm>
            <a:off x="388270" y="1288048"/>
            <a:ext cx="1740967" cy="1200329"/>
          </a:xfrm>
          <a:prstGeom prst="rect">
            <a:avLst/>
          </a:prstGeom>
        </p:spPr>
        <p:txBody>
          <a:bodyPr wrap="square">
            <a:spAutoFit/>
          </a:bodyPr>
          <a:lstStyle/>
          <a:p>
            <a:pPr algn="just"/>
            <a:r>
              <a:rPr lang="en-GB" sz="600" b="1" i="0" dirty="0">
                <a:solidFill>
                  <a:srgbClr val="2D2D30"/>
                </a:solidFill>
                <a:effectLst/>
                <a:latin typeface="BlissExtraLight"/>
              </a:rPr>
              <a:t>Hydrogen</a:t>
            </a:r>
            <a:endParaRPr lang="en-GB" sz="600" b="0" i="0" dirty="0">
              <a:solidFill>
                <a:srgbClr val="2D2D30"/>
              </a:solidFill>
              <a:effectLst/>
              <a:latin typeface="BlissExtraLight"/>
            </a:endParaRPr>
          </a:p>
          <a:p>
            <a:pPr algn="just"/>
            <a:r>
              <a:rPr lang="en-GB" sz="600" b="0" i="0" dirty="0">
                <a:solidFill>
                  <a:srgbClr val="2D2D30"/>
                </a:solidFill>
                <a:effectLst/>
                <a:latin typeface="BlissExtraLight"/>
              </a:rPr>
              <a:t>Hydrogen cars - also known as fuel cell cars - are in their first stages of development. With far less parts in an engine than usual, compressed hydrogen is pumped into the car which is transformed into electricity and creates the motion of the wheels. The only emission of this is pure water, clean enough to drink. You can find only a few hydrogen pumps around the UK, but these developments could mean a possible new generation of cars with lower emissions and lower running costs.</a:t>
            </a:r>
          </a:p>
        </p:txBody>
      </p:sp>
      <p:sp>
        <p:nvSpPr>
          <p:cNvPr id="81" name="Rectangle 80">
            <a:extLst>
              <a:ext uri="{FF2B5EF4-FFF2-40B4-BE49-F238E27FC236}">
                <a16:creationId xmlns:a16="http://schemas.microsoft.com/office/drawing/2014/main" id="{0BCC734B-8757-664D-A1AA-F11438E92E31}"/>
              </a:ext>
            </a:extLst>
          </p:cNvPr>
          <p:cNvSpPr/>
          <p:nvPr/>
        </p:nvSpPr>
        <p:spPr>
          <a:xfrm>
            <a:off x="374418" y="2396872"/>
            <a:ext cx="1657547" cy="369332"/>
          </a:xfrm>
          <a:prstGeom prst="rect">
            <a:avLst/>
          </a:prstGeom>
        </p:spPr>
        <p:txBody>
          <a:bodyPr wrap="square">
            <a:spAutoFit/>
          </a:bodyPr>
          <a:lstStyle/>
          <a:p>
            <a:r>
              <a:rPr lang="en-US" sz="600" dirty="0">
                <a:hlinkClick r:id="rId17"/>
              </a:rPr>
              <a:t>https://frontier.ac.uk/blog/2018/09/05/eco-friendly-cars-of-the-future---electric-hybrid-or-hydrogen</a:t>
            </a:r>
            <a:r>
              <a:rPr lang="en-US" sz="600" dirty="0"/>
              <a:t> </a:t>
            </a:r>
          </a:p>
        </p:txBody>
      </p:sp>
      <p:sp>
        <p:nvSpPr>
          <p:cNvPr id="82" name="Rectangle 81">
            <a:extLst>
              <a:ext uri="{FF2B5EF4-FFF2-40B4-BE49-F238E27FC236}">
                <a16:creationId xmlns:a16="http://schemas.microsoft.com/office/drawing/2014/main" id="{78BA6979-123C-AF4A-8393-1C51B46D1B31}"/>
              </a:ext>
            </a:extLst>
          </p:cNvPr>
          <p:cNvSpPr/>
          <p:nvPr/>
        </p:nvSpPr>
        <p:spPr>
          <a:xfrm>
            <a:off x="2123638" y="379672"/>
            <a:ext cx="2259826" cy="646331"/>
          </a:xfrm>
          <a:prstGeom prst="rect">
            <a:avLst/>
          </a:prstGeom>
        </p:spPr>
        <p:txBody>
          <a:bodyPr wrap="square">
            <a:spAutoFit/>
          </a:bodyPr>
          <a:lstStyle/>
          <a:p>
            <a:r>
              <a:rPr lang="en-GB" sz="600" b="1" i="0" dirty="0">
                <a:solidFill>
                  <a:srgbClr val="336699"/>
                </a:solidFill>
                <a:effectLst/>
              </a:rPr>
              <a:t>30% reduction of emissions from both cars and vans</a:t>
            </a:r>
          </a:p>
          <a:p>
            <a:r>
              <a:rPr lang="en-GB" sz="600" b="0" i="0" dirty="0">
                <a:solidFill>
                  <a:srgbClr val="113355"/>
                </a:solidFill>
                <a:effectLst/>
              </a:rPr>
              <a:t>Average emissions of the EU fleet of new cars in </a:t>
            </a:r>
            <a:r>
              <a:rPr lang="en-GB" sz="600" b="1" i="0" dirty="0">
                <a:solidFill>
                  <a:srgbClr val="113355"/>
                </a:solidFill>
                <a:effectLst/>
              </a:rPr>
              <a:t>2030 </a:t>
            </a:r>
            <a:r>
              <a:rPr lang="en-GB" sz="600" b="0" i="0" dirty="0">
                <a:solidFill>
                  <a:srgbClr val="113355"/>
                </a:solidFill>
                <a:effectLst/>
              </a:rPr>
              <a:t>will have to be 30% lower than in 2021. For the EU fleet of new vans in 2030, the reduction also amounts to 30%.</a:t>
            </a:r>
          </a:p>
          <a:p>
            <a:r>
              <a:rPr lang="en-GB" sz="600" b="0" i="0" dirty="0">
                <a:solidFill>
                  <a:srgbClr val="113355"/>
                </a:solidFill>
                <a:effectLst/>
              </a:rPr>
              <a:t>For </a:t>
            </a:r>
            <a:r>
              <a:rPr lang="en-GB" sz="600" b="1" i="0" dirty="0">
                <a:solidFill>
                  <a:srgbClr val="113355"/>
                </a:solidFill>
                <a:effectLst/>
              </a:rPr>
              <a:t>2025</a:t>
            </a:r>
            <a:r>
              <a:rPr lang="en-GB" sz="600" b="0" i="0" dirty="0">
                <a:solidFill>
                  <a:srgbClr val="113355"/>
                </a:solidFill>
                <a:effectLst/>
              </a:rPr>
              <a:t>, targets for cars and vans are 15% lower than in 2021, so as to ensure that emission reductions occur as early as possible.</a:t>
            </a:r>
          </a:p>
        </p:txBody>
      </p:sp>
      <p:sp>
        <p:nvSpPr>
          <p:cNvPr id="87" name="Freeform 86">
            <a:extLst>
              <a:ext uri="{FF2B5EF4-FFF2-40B4-BE49-F238E27FC236}">
                <a16:creationId xmlns:a16="http://schemas.microsoft.com/office/drawing/2014/main" id="{F97A33B9-5FB8-E04D-BB20-B5BA5CB6CE75}"/>
              </a:ext>
            </a:extLst>
          </p:cNvPr>
          <p:cNvSpPr/>
          <p:nvPr/>
        </p:nvSpPr>
        <p:spPr>
          <a:xfrm flipH="1">
            <a:off x="1755904" y="1248484"/>
            <a:ext cx="3052689" cy="1787207"/>
          </a:xfrm>
          <a:custGeom>
            <a:avLst/>
            <a:gdLst>
              <a:gd name="connsiteX0" fmla="*/ 0 w 1620456"/>
              <a:gd name="connsiteY0" fmla="*/ 1562649 h 1562649"/>
              <a:gd name="connsiteX1" fmla="*/ 115747 w 1620456"/>
              <a:gd name="connsiteY1" fmla="*/ 1527925 h 1562649"/>
              <a:gd name="connsiteX2" fmla="*/ 150471 w 1620456"/>
              <a:gd name="connsiteY2" fmla="*/ 1493201 h 1562649"/>
              <a:gd name="connsiteX3" fmla="*/ 208344 w 1620456"/>
              <a:gd name="connsiteY3" fmla="*/ 1458477 h 1562649"/>
              <a:gd name="connsiteX4" fmla="*/ 324091 w 1620456"/>
              <a:gd name="connsiteY4" fmla="*/ 1365880 h 1562649"/>
              <a:gd name="connsiteX5" fmla="*/ 370390 w 1620456"/>
              <a:gd name="connsiteY5" fmla="*/ 1331156 h 1562649"/>
              <a:gd name="connsiteX6" fmla="*/ 462987 w 1620456"/>
              <a:gd name="connsiteY6" fmla="*/ 1203834 h 1562649"/>
              <a:gd name="connsiteX7" fmla="*/ 520861 w 1620456"/>
              <a:gd name="connsiteY7" fmla="*/ 1134386 h 1562649"/>
              <a:gd name="connsiteX8" fmla="*/ 567159 w 1620456"/>
              <a:gd name="connsiteY8" fmla="*/ 1053363 h 1562649"/>
              <a:gd name="connsiteX9" fmla="*/ 613458 w 1620456"/>
              <a:gd name="connsiteY9" fmla="*/ 1007065 h 1562649"/>
              <a:gd name="connsiteX10" fmla="*/ 659757 w 1620456"/>
              <a:gd name="connsiteY10" fmla="*/ 937616 h 1562649"/>
              <a:gd name="connsiteX11" fmla="*/ 682906 w 1620456"/>
              <a:gd name="connsiteY11" fmla="*/ 891318 h 1562649"/>
              <a:gd name="connsiteX12" fmla="*/ 914400 w 1620456"/>
              <a:gd name="connsiteY12" fmla="*/ 625100 h 1562649"/>
              <a:gd name="connsiteX13" fmla="*/ 1088020 w 1620456"/>
              <a:gd name="connsiteY13" fmla="*/ 474629 h 1562649"/>
              <a:gd name="connsiteX14" fmla="*/ 1215342 w 1620456"/>
              <a:gd name="connsiteY14" fmla="*/ 382032 h 1562649"/>
              <a:gd name="connsiteX15" fmla="*/ 1273215 w 1620456"/>
              <a:gd name="connsiteY15" fmla="*/ 335733 h 1562649"/>
              <a:gd name="connsiteX16" fmla="*/ 1365813 w 1620456"/>
              <a:gd name="connsiteY16" fmla="*/ 254710 h 1562649"/>
              <a:gd name="connsiteX17" fmla="*/ 1469985 w 1620456"/>
              <a:gd name="connsiteY17" fmla="*/ 138963 h 1562649"/>
              <a:gd name="connsiteX18" fmla="*/ 1527858 w 1620456"/>
              <a:gd name="connsiteY18" fmla="*/ 92665 h 1562649"/>
              <a:gd name="connsiteX19" fmla="*/ 1585732 w 1620456"/>
              <a:gd name="connsiteY19" fmla="*/ 34791 h 1562649"/>
              <a:gd name="connsiteX20" fmla="*/ 1620456 w 1620456"/>
              <a:gd name="connsiteY20" fmla="*/ 67 h 156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20456" h="1562649">
                <a:moveTo>
                  <a:pt x="0" y="1562649"/>
                </a:moveTo>
                <a:cubicBezTo>
                  <a:pt x="38582" y="1551074"/>
                  <a:pt x="79173" y="1544805"/>
                  <a:pt x="115747" y="1527925"/>
                </a:cubicBezTo>
                <a:cubicBezTo>
                  <a:pt x="130609" y="1521065"/>
                  <a:pt x="137376" y="1503022"/>
                  <a:pt x="150471" y="1493201"/>
                </a:cubicBezTo>
                <a:cubicBezTo>
                  <a:pt x="168469" y="1479703"/>
                  <a:pt x="190202" y="1471781"/>
                  <a:pt x="208344" y="1458477"/>
                </a:cubicBezTo>
                <a:cubicBezTo>
                  <a:pt x="248188" y="1429258"/>
                  <a:pt x="285239" y="1396406"/>
                  <a:pt x="324091" y="1365880"/>
                </a:cubicBezTo>
                <a:cubicBezTo>
                  <a:pt x="339260" y="1353962"/>
                  <a:pt x="358040" y="1345976"/>
                  <a:pt x="370390" y="1331156"/>
                </a:cubicBezTo>
                <a:cubicBezTo>
                  <a:pt x="554807" y="1109854"/>
                  <a:pt x="329036" y="1388016"/>
                  <a:pt x="462987" y="1203834"/>
                </a:cubicBezTo>
                <a:cubicBezTo>
                  <a:pt x="480711" y="1179464"/>
                  <a:pt x="503709" y="1159162"/>
                  <a:pt x="520861" y="1134386"/>
                </a:cubicBezTo>
                <a:cubicBezTo>
                  <a:pt x="538567" y="1108811"/>
                  <a:pt x="548863" y="1078520"/>
                  <a:pt x="567159" y="1053363"/>
                </a:cubicBezTo>
                <a:cubicBezTo>
                  <a:pt x="579996" y="1035712"/>
                  <a:pt x="599824" y="1024108"/>
                  <a:pt x="613458" y="1007065"/>
                </a:cubicBezTo>
                <a:cubicBezTo>
                  <a:pt x="630839" y="985339"/>
                  <a:pt x="645443" y="961474"/>
                  <a:pt x="659757" y="937616"/>
                </a:cubicBezTo>
                <a:cubicBezTo>
                  <a:pt x="668634" y="922821"/>
                  <a:pt x="672553" y="905121"/>
                  <a:pt x="682906" y="891318"/>
                </a:cubicBezTo>
                <a:cubicBezTo>
                  <a:pt x="754008" y="796515"/>
                  <a:pt x="826812" y="704725"/>
                  <a:pt x="914400" y="625100"/>
                </a:cubicBezTo>
                <a:cubicBezTo>
                  <a:pt x="971067" y="573584"/>
                  <a:pt x="1026084" y="519673"/>
                  <a:pt x="1088020" y="474629"/>
                </a:cubicBezTo>
                <a:cubicBezTo>
                  <a:pt x="1130461" y="443763"/>
                  <a:pt x="1178236" y="419140"/>
                  <a:pt x="1215342" y="382032"/>
                </a:cubicBezTo>
                <a:cubicBezTo>
                  <a:pt x="1248327" y="349045"/>
                  <a:pt x="1229411" y="364935"/>
                  <a:pt x="1273215" y="335733"/>
                </a:cubicBezTo>
                <a:cubicBezTo>
                  <a:pt x="1345366" y="239531"/>
                  <a:pt x="1263491" y="336567"/>
                  <a:pt x="1365813" y="254710"/>
                </a:cubicBezTo>
                <a:cubicBezTo>
                  <a:pt x="1453248" y="184763"/>
                  <a:pt x="1395693" y="213255"/>
                  <a:pt x="1469985" y="138963"/>
                </a:cubicBezTo>
                <a:cubicBezTo>
                  <a:pt x="1487454" y="121494"/>
                  <a:pt x="1509495" y="109191"/>
                  <a:pt x="1527858" y="92665"/>
                </a:cubicBezTo>
                <a:cubicBezTo>
                  <a:pt x="1548137" y="74414"/>
                  <a:pt x="1570599" y="57491"/>
                  <a:pt x="1585732" y="34791"/>
                </a:cubicBezTo>
                <a:cubicBezTo>
                  <a:pt x="1611021" y="-3143"/>
                  <a:pt x="1594970" y="67"/>
                  <a:pt x="1620456" y="67"/>
                </a:cubicBezTo>
              </a:path>
            </a:pathLst>
          </a:custGeom>
          <a:noFill/>
          <a:ln w="50800" cap="rnd">
            <a:solidFill>
              <a:schemeClr val="tx1">
                <a:lumMod val="75000"/>
                <a:lumOff val="2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87">
            <a:extLst>
              <a:ext uri="{FF2B5EF4-FFF2-40B4-BE49-F238E27FC236}">
                <a16:creationId xmlns:a16="http://schemas.microsoft.com/office/drawing/2014/main" id="{8CAF5918-F0B9-D14B-8138-347A17119E8D}"/>
              </a:ext>
            </a:extLst>
          </p:cNvPr>
          <p:cNvSpPr/>
          <p:nvPr/>
        </p:nvSpPr>
        <p:spPr>
          <a:xfrm flipH="1">
            <a:off x="1439386" y="627429"/>
            <a:ext cx="684251" cy="374916"/>
          </a:xfrm>
          <a:custGeom>
            <a:avLst/>
            <a:gdLst>
              <a:gd name="connsiteX0" fmla="*/ 981308 w 981308"/>
              <a:gd name="connsiteY0" fmla="*/ 412809 h 412809"/>
              <a:gd name="connsiteX1" fmla="*/ 535259 w 981308"/>
              <a:gd name="connsiteY1" fmla="*/ 67121 h 412809"/>
              <a:gd name="connsiteX2" fmla="*/ 0 w 981308"/>
              <a:gd name="connsiteY2" fmla="*/ 214 h 412809"/>
            </a:gdLst>
            <a:ahLst/>
            <a:cxnLst>
              <a:cxn ang="0">
                <a:pos x="connsiteX0" y="connsiteY0"/>
              </a:cxn>
              <a:cxn ang="0">
                <a:pos x="connsiteX1" y="connsiteY1"/>
              </a:cxn>
              <a:cxn ang="0">
                <a:pos x="connsiteX2" y="connsiteY2"/>
              </a:cxn>
            </a:cxnLst>
            <a:rect l="l" t="t" r="r" b="b"/>
            <a:pathLst>
              <a:path w="981308" h="412809">
                <a:moveTo>
                  <a:pt x="981308" y="412809"/>
                </a:moveTo>
                <a:cubicBezTo>
                  <a:pt x="840059" y="274348"/>
                  <a:pt x="698810" y="135887"/>
                  <a:pt x="535259" y="67121"/>
                </a:cubicBezTo>
                <a:cubicBezTo>
                  <a:pt x="371708" y="-1645"/>
                  <a:pt x="185854" y="-716"/>
                  <a:pt x="0" y="214"/>
                </a:cubicBezTo>
              </a:path>
            </a:pathLst>
          </a:custGeom>
          <a:noFill/>
          <a:ln w="254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Freeform 88">
            <a:extLst>
              <a:ext uri="{FF2B5EF4-FFF2-40B4-BE49-F238E27FC236}">
                <a16:creationId xmlns:a16="http://schemas.microsoft.com/office/drawing/2014/main" id="{EF1D3F50-EBF6-DB47-A5ED-77BBBDC0E5B7}"/>
              </a:ext>
            </a:extLst>
          </p:cNvPr>
          <p:cNvSpPr/>
          <p:nvPr/>
        </p:nvSpPr>
        <p:spPr>
          <a:xfrm flipH="1">
            <a:off x="626271" y="1046954"/>
            <a:ext cx="400491" cy="241094"/>
          </a:xfrm>
          <a:custGeom>
            <a:avLst/>
            <a:gdLst>
              <a:gd name="connsiteX0" fmla="*/ 981308 w 981308"/>
              <a:gd name="connsiteY0" fmla="*/ 412809 h 412809"/>
              <a:gd name="connsiteX1" fmla="*/ 535259 w 981308"/>
              <a:gd name="connsiteY1" fmla="*/ 67121 h 412809"/>
              <a:gd name="connsiteX2" fmla="*/ 0 w 981308"/>
              <a:gd name="connsiteY2" fmla="*/ 214 h 412809"/>
            </a:gdLst>
            <a:ahLst/>
            <a:cxnLst>
              <a:cxn ang="0">
                <a:pos x="connsiteX0" y="connsiteY0"/>
              </a:cxn>
              <a:cxn ang="0">
                <a:pos x="connsiteX1" y="connsiteY1"/>
              </a:cxn>
              <a:cxn ang="0">
                <a:pos x="connsiteX2" y="connsiteY2"/>
              </a:cxn>
            </a:cxnLst>
            <a:rect l="l" t="t" r="r" b="b"/>
            <a:pathLst>
              <a:path w="981308" h="412809">
                <a:moveTo>
                  <a:pt x="981308" y="412809"/>
                </a:moveTo>
                <a:cubicBezTo>
                  <a:pt x="840059" y="274348"/>
                  <a:pt x="698810" y="135887"/>
                  <a:pt x="535259" y="67121"/>
                </a:cubicBezTo>
                <a:cubicBezTo>
                  <a:pt x="371708" y="-1645"/>
                  <a:pt x="185854" y="-716"/>
                  <a:pt x="0" y="214"/>
                </a:cubicBezTo>
              </a:path>
            </a:pathLst>
          </a:custGeom>
          <a:noFill/>
          <a:ln w="254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3" name="Picture 82">
            <a:extLst>
              <a:ext uri="{FF2B5EF4-FFF2-40B4-BE49-F238E27FC236}">
                <a16:creationId xmlns:a16="http://schemas.microsoft.com/office/drawing/2014/main" id="{3D451921-D02E-2E49-A512-729A3F36ACB7}"/>
              </a:ext>
            </a:extLst>
          </p:cNvPr>
          <p:cNvPicPr>
            <a:picLocks noChangeAspect="1"/>
          </p:cNvPicPr>
          <p:nvPr/>
        </p:nvPicPr>
        <p:blipFill>
          <a:blip r:embed="rId18"/>
          <a:stretch>
            <a:fillRect/>
          </a:stretch>
        </p:blipFill>
        <p:spPr>
          <a:xfrm>
            <a:off x="3304869" y="1110608"/>
            <a:ext cx="1324967" cy="794980"/>
          </a:xfrm>
          <a:prstGeom prst="rect">
            <a:avLst/>
          </a:prstGeom>
          <a:ln>
            <a:noFill/>
          </a:ln>
          <a:effectLst>
            <a:outerShdw blurRad="50800" dist="50800" dir="5400000" sx="64000" sy="64000" algn="ctr" rotWithShape="0">
              <a:srgbClr val="000000">
                <a:alpha val="43137"/>
              </a:srgbClr>
            </a:outerShdw>
            <a:softEdge rad="112500"/>
          </a:effectLst>
        </p:spPr>
      </p:pic>
      <p:sp>
        <p:nvSpPr>
          <p:cNvPr id="84" name="Rectangle 83">
            <a:extLst>
              <a:ext uri="{FF2B5EF4-FFF2-40B4-BE49-F238E27FC236}">
                <a16:creationId xmlns:a16="http://schemas.microsoft.com/office/drawing/2014/main" id="{F1CCA56D-56FF-0C46-B395-9C02C658C874}"/>
              </a:ext>
            </a:extLst>
          </p:cNvPr>
          <p:cNvSpPr/>
          <p:nvPr/>
        </p:nvSpPr>
        <p:spPr>
          <a:xfrm>
            <a:off x="3573802" y="1866206"/>
            <a:ext cx="1871982" cy="553998"/>
          </a:xfrm>
          <a:prstGeom prst="rect">
            <a:avLst/>
          </a:prstGeom>
        </p:spPr>
        <p:txBody>
          <a:bodyPr wrap="square">
            <a:spAutoFit/>
          </a:bodyPr>
          <a:lstStyle/>
          <a:p>
            <a:r>
              <a:rPr lang="en-GB" sz="500" b="0" i="0" dirty="0">
                <a:solidFill>
                  <a:srgbClr val="121212"/>
                </a:solidFill>
                <a:effectLst/>
              </a:rPr>
              <a:t>After a commitment last month to </a:t>
            </a:r>
            <a:r>
              <a:rPr lang="en-GB" sz="500" b="0" i="0" u="none" strike="noStrike" dirty="0">
                <a:solidFill>
                  <a:srgbClr val="AB0613"/>
                </a:solidFill>
                <a:effectLst/>
                <a:hlinkClick r:id="rId19"/>
              </a:rPr>
              <a:t>cut greenhouse gas emissions from shipping</a:t>
            </a:r>
            <a:r>
              <a:rPr lang="en-GB" sz="500" b="0" i="0" dirty="0">
                <a:solidFill>
                  <a:srgbClr val="121212"/>
                </a:solidFill>
                <a:effectLst/>
              </a:rPr>
              <a:t> by at least 50% by 2050, the race is on to find new technologies that can green the 50,000-strong global shipping fleet. Wind power is one of the options being discussed.</a:t>
            </a:r>
          </a:p>
          <a:p>
            <a:r>
              <a:rPr lang="en-US" sz="500" dirty="0">
                <a:hlinkClick r:id="rId20"/>
              </a:rPr>
              <a:t>https://www.theguardian.com/environment/2018/may/03/future-sailors-what-will-ships-look-like-in-30-years</a:t>
            </a:r>
            <a:r>
              <a:rPr lang="en-US" sz="500" dirty="0"/>
              <a:t> </a:t>
            </a:r>
          </a:p>
        </p:txBody>
      </p:sp>
      <p:sp>
        <p:nvSpPr>
          <p:cNvPr id="92" name="Freeform 91">
            <a:extLst>
              <a:ext uri="{FF2B5EF4-FFF2-40B4-BE49-F238E27FC236}">
                <a16:creationId xmlns:a16="http://schemas.microsoft.com/office/drawing/2014/main" id="{DE78E1DB-04D5-6141-9AB6-E4B062A55CF7}"/>
              </a:ext>
            </a:extLst>
          </p:cNvPr>
          <p:cNvSpPr/>
          <p:nvPr/>
        </p:nvSpPr>
        <p:spPr>
          <a:xfrm flipH="1" flipV="1">
            <a:off x="1706678" y="1107618"/>
            <a:ext cx="1575704" cy="213404"/>
          </a:xfrm>
          <a:custGeom>
            <a:avLst/>
            <a:gdLst>
              <a:gd name="connsiteX0" fmla="*/ 981308 w 981308"/>
              <a:gd name="connsiteY0" fmla="*/ 412809 h 412809"/>
              <a:gd name="connsiteX1" fmla="*/ 535259 w 981308"/>
              <a:gd name="connsiteY1" fmla="*/ 67121 h 412809"/>
              <a:gd name="connsiteX2" fmla="*/ 0 w 981308"/>
              <a:gd name="connsiteY2" fmla="*/ 214 h 412809"/>
            </a:gdLst>
            <a:ahLst/>
            <a:cxnLst>
              <a:cxn ang="0">
                <a:pos x="connsiteX0" y="connsiteY0"/>
              </a:cxn>
              <a:cxn ang="0">
                <a:pos x="connsiteX1" y="connsiteY1"/>
              </a:cxn>
              <a:cxn ang="0">
                <a:pos x="connsiteX2" y="connsiteY2"/>
              </a:cxn>
            </a:cxnLst>
            <a:rect l="l" t="t" r="r" b="b"/>
            <a:pathLst>
              <a:path w="981308" h="412809">
                <a:moveTo>
                  <a:pt x="981308" y="412809"/>
                </a:moveTo>
                <a:cubicBezTo>
                  <a:pt x="840059" y="274348"/>
                  <a:pt x="698810" y="135887"/>
                  <a:pt x="535259" y="67121"/>
                </a:cubicBezTo>
                <a:cubicBezTo>
                  <a:pt x="371708" y="-1645"/>
                  <a:pt x="185854" y="-716"/>
                  <a:pt x="0" y="214"/>
                </a:cubicBezTo>
              </a:path>
            </a:pathLst>
          </a:custGeom>
          <a:noFill/>
          <a:ln w="254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Freeform 93">
            <a:extLst>
              <a:ext uri="{FF2B5EF4-FFF2-40B4-BE49-F238E27FC236}">
                <a16:creationId xmlns:a16="http://schemas.microsoft.com/office/drawing/2014/main" id="{4EB320CC-374F-0A41-A213-AFAA9AC19FEE}"/>
              </a:ext>
            </a:extLst>
          </p:cNvPr>
          <p:cNvSpPr/>
          <p:nvPr/>
        </p:nvSpPr>
        <p:spPr>
          <a:xfrm flipH="1">
            <a:off x="9247957" y="926456"/>
            <a:ext cx="611113" cy="467334"/>
          </a:xfrm>
          <a:custGeom>
            <a:avLst/>
            <a:gdLst>
              <a:gd name="connsiteX0" fmla="*/ 981308 w 981308"/>
              <a:gd name="connsiteY0" fmla="*/ 412809 h 412809"/>
              <a:gd name="connsiteX1" fmla="*/ 535259 w 981308"/>
              <a:gd name="connsiteY1" fmla="*/ 67121 h 412809"/>
              <a:gd name="connsiteX2" fmla="*/ 0 w 981308"/>
              <a:gd name="connsiteY2" fmla="*/ 214 h 412809"/>
            </a:gdLst>
            <a:ahLst/>
            <a:cxnLst>
              <a:cxn ang="0">
                <a:pos x="connsiteX0" y="connsiteY0"/>
              </a:cxn>
              <a:cxn ang="0">
                <a:pos x="connsiteX1" y="connsiteY1"/>
              </a:cxn>
              <a:cxn ang="0">
                <a:pos x="connsiteX2" y="connsiteY2"/>
              </a:cxn>
            </a:cxnLst>
            <a:rect l="l" t="t" r="r" b="b"/>
            <a:pathLst>
              <a:path w="981308" h="412809">
                <a:moveTo>
                  <a:pt x="981308" y="412809"/>
                </a:moveTo>
                <a:cubicBezTo>
                  <a:pt x="840059" y="274348"/>
                  <a:pt x="698810" y="135887"/>
                  <a:pt x="535259" y="67121"/>
                </a:cubicBezTo>
                <a:cubicBezTo>
                  <a:pt x="371708" y="-1645"/>
                  <a:pt x="185854" y="-716"/>
                  <a:pt x="0" y="214"/>
                </a:cubicBezTo>
              </a:path>
            </a:pathLst>
          </a:custGeom>
          <a:noFill/>
          <a:ln w="25400">
            <a:solidFill>
              <a:schemeClr val="tx1">
                <a:lumMod val="75000"/>
                <a:lumOff val="2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43830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TotalTime>
  <Words>426</Words>
  <Application>Microsoft Macintosh PowerPoint</Application>
  <PresentationFormat>Widescreen</PresentationFormat>
  <Paragraphs>25</Paragraphs>
  <Slides>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Arial</vt:lpstr>
      <vt:lpstr>Arial Narrow</vt:lpstr>
      <vt:lpstr>Avenir Light Oblique</vt:lpstr>
      <vt:lpstr>Avenir Medium</vt:lpstr>
      <vt:lpstr>BlissExtraLight</vt:lpstr>
      <vt:lpstr>Calibri</vt:lpstr>
      <vt:lpstr>Calibri Light</vt:lpstr>
      <vt:lpstr>Open Sans</vt:lpstr>
      <vt:lpstr>Verdana</vt:lpstr>
      <vt:lpstr>Office Theme</vt:lpstr>
      <vt:lpstr>PowerPoint Presentation</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 Ethan Bull</dc:creator>
  <cp:lastModifiedBy>(s) Ethan Bull</cp:lastModifiedBy>
  <cp:revision>10</cp:revision>
  <dcterms:created xsi:type="dcterms:W3CDTF">2018-12-07T14:13:14Z</dcterms:created>
  <dcterms:modified xsi:type="dcterms:W3CDTF">2018-12-07T15:49:23Z</dcterms:modified>
</cp:coreProperties>
</file>

<file path=docProps/thumbnail.jpeg>
</file>